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309" r:id="rId6"/>
    <p:sldId id="325" r:id="rId7"/>
    <p:sldId id="260" r:id="rId8"/>
    <p:sldId id="280" r:id="rId9"/>
    <p:sldId id="282" r:id="rId10"/>
    <p:sldId id="281" r:id="rId11"/>
    <p:sldId id="300" r:id="rId12"/>
    <p:sldId id="299" r:id="rId13"/>
    <p:sldId id="301" r:id="rId14"/>
    <p:sldId id="303" r:id="rId15"/>
    <p:sldId id="304" r:id="rId16"/>
    <p:sldId id="329" r:id="rId17"/>
    <p:sldId id="261" r:id="rId18"/>
    <p:sldId id="262" r:id="rId19"/>
    <p:sldId id="307" r:id="rId20"/>
    <p:sldId id="263" r:id="rId21"/>
    <p:sldId id="284" r:id="rId22"/>
    <p:sldId id="265" r:id="rId23"/>
    <p:sldId id="266" r:id="rId24"/>
    <p:sldId id="267" r:id="rId25"/>
    <p:sldId id="268" r:id="rId26"/>
    <p:sldId id="287" r:id="rId27"/>
    <p:sldId id="286" r:id="rId28"/>
    <p:sldId id="316" r:id="rId29"/>
    <p:sldId id="317" r:id="rId30"/>
    <p:sldId id="318" r:id="rId31"/>
    <p:sldId id="319" r:id="rId32"/>
    <p:sldId id="320" r:id="rId33"/>
    <p:sldId id="321" r:id="rId34"/>
    <p:sldId id="322" r:id="rId35"/>
    <p:sldId id="323" r:id="rId36"/>
    <p:sldId id="324" r:id="rId37"/>
    <p:sldId id="314" r:id="rId38"/>
    <p:sldId id="312" r:id="rId39"/>
    <p:sldId id="315" r:id="rId40"/>
    <p:sldId id="313" r:id="rId41"/>
    <p:sldId id="274" r:id="rId42"/>
    <p:sldId id="276" r:id="rId43"/>
    <p:sldId id="326" r:id="rId44"/>
    <p:sldId id="277" r:id="rId45"/>
    <p:sldId id="278" r:id="rId46"/>
    <p:sldId id="327" r:id="rId47"/>
    <p:sldId id="279" r:id="rId48"/>
    <p:sldId id="288" r:id="rId49"/>
    <p:sldId id="289" r:id="rId50"/>
    <p:sldId id="294" r:id="rId51"/>
    <p:sldId id="290" r:id="rId52"/>
    <p:sldId id="292" r:id="rId53"/>
    <p:sldId id="295" r:id="rId54"/>
    <p:sldId id="293" r:id="rId55"/>
    <p:sldId id="297"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120" d="100"/>
          <a:sy n="120" d="100"/>
        </p:scale>
        <p:origin x="120" y="6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31.w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31.wmf"/><Relationship Id="rId1" Type="http://schemas.openxmlformats.org/officeDocument/2006/relationships/image" Target="../media/image32.w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36.w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39.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32.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7.wmf"/></Relationships>
</file>

<file path=ppt/media/image1.wm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jpeg>
</file>

<file path=ppt/media/image29.png>
</file>

<file path=ppt/media/image3.jpeg>
</file>

<file path=ppt/media/image30.png>
</file>

<file path=ppt/media/image31.wmf>
</file>

<file path=ppt/media/image32.wmf>
</file>

<file path=ppt/media/image33.jpeg>
</file>

<file path=ppt/media/image34.png>
</file>

<file path=ppt/media/image35.png>
</file>

<file path=ppt/media/image36.wmf>
</file>

<file path=ppt/media/image37.jpeg>
</file>

<file path=ppt/media/image38.jpeg>
</file>

<file path=ppt/media/image39.wmf>
</file>

<file path=ppt/media/image4.jpeg>
</file>

<file path=ppt/media/image40.jpeg>
</file>

<file path=ppt/media/image41.png>
</file>

<file path=ppt/media/image5.jpeg>
</file>

<file path=ppt/media/image6.png>
</file>

<file path=ppt/media/image7.wmf>
</file>

<file path=ppt/media/image8.wmf>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6E35EBF-1153-4C89-A827-CB3674CA8AAC}" type="datetimeFigureOut">
              <a:rPr lang="en-US" smtClean="0"/>
              <a:t>9/22/2019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916389-8DA2-4895-A136-10DC563793AA}" type="slidenum">
              <a:rPr lang="en-US" smtClean="0"/>
              <a:t>‹#›</a:t>
            </a:fld>
            <a:endParaRPr lang="en-US"/>
          </a:p>
        </p:txBody>
      </p:sp>
    </p:spTree>
    <p:extLst>
      <p:ext uri="{BB962C8B-B14F-4D97-AF65-F5344CB8AC3E}">
        <p14:creationId xmlns:p14="http://schemas.microsoft.com/office/powerpoint/2010/main" val="2716974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E35EBF-1153-4C89-A827-CB3674CA8AAC}" type="datetimeFigureOut">
              <a:rPr lang="en-US" smtClean="0"/>
              <a:t>9/22/2019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916389-8DA2-4895-A136-10DC563793AA}" type="slidenum">
              <a:rPr lang="en-US" smtClean="0"/>
              <a:t>‹#›</a:t>
            </a:fld>
            <a:endParaRPr lang="en-US"/>
          </a:p>
        </p:txBody>
      </p:sp>
    </p:spTree>
    <p:extLst>
      <p:ext uri="{BB962C8B-B14F-4D97-AF65-F5344CB8AC3E}">
        <p14:creationId xmlns:p14="http://schemas.microsoft.com/office/powerpoint/2010/main" val="4089823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E35EBF-1153-4C89-A827-CB3674CA8AAC}" type="datetimeFigureOut">
              <a:rPr lang="en-US" smtClean="0"/>
              <a:t>9/22/2019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916389-8DA2-4895-A136-10DC563793AA}" type="slidenum">
              <a:rPr lang="en-US" smtClean="0"/>
              <a:t>‹#›</a:t>
            </a:fld>
            <a:endParaRPr lang="en-US"/>
          </a:p>
        </p:txBody>
      </p:sp>
    </p:spTree>
    <p:extLst>
      <p:ext uri="{BB962C8B-B14F-4D97-AF65-F5344CB8AC3E}">
        <p14:creationId xmlns:p14="http://schemas.microsoft.com/office/powerpoint/2010/main" val="924174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E35EBF-1153-4C89-A827-CB3674CA8AAC}" type="datetimeFigureOut">
              <a:rPr lang="en-US" smtClean="0"/>
              <a:t>9/22/2019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916389-8DA2-4895-A136-10DC563793AA}" type="slidenum">
              <a:rPr lang="en-US" smtClean="0"/>
              <a:t>‹#›</a:t>
            </a:fld>
            <a:endParaRPr lang="en-US"/>
          </a:p>
        </p:txBody>
      </p:sp>
    </p:spTree>
    <p:extLst>
      <p:ext uri="{BB962C8B-B14F-4D97-AF65-F5344CB8AC3E}">
        <p14:creationId xmlns:p14="http://schemas.microsoft.com/office/powerpoint/2010/main" val="272369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E35EBF-1153-4C89-A827-CB3674CA8AAC}" type="datetimeFigureOut">
              <a:rPr lang="en-US" smtClean="0"/>
              <a:t>9/22/2019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916389-8DA2-4895-A136-10DC563793AA}" type="slidenum">
              <a:rPr lang="en-US" smtClean="0"/>
              <a:t>‹#›</a:t>
            </a:fld>
            <a:endParaRPr lang="en-US"/>
          </a:p>
        </p:txBody>
      </p:sp>
    </p:spTree>
    <p:extLst>
      <p:ext uri="{BB962C8B-B14F-4D97-AF65-F5344CB8AC3E}">
        <p14:creationId xmlns:p14="http://schemas.microsoft.com/office/powerpoint/2010/main" val="4037046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E35EBF-1153-4C89-A827-CB3674CA8AAC}" type="datetimeFigureOut">
              <a:rPr lang="en-US" smtClean="0"/>
              <a:t>9/22/2019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916389-8DA2-4895-A136-10DC563793AA}" type="slidenum">
              <a:rPr lang="en-US" smtClean="0"/>
              <a:t>‹#›</a:t>
            </a:fld>
            <a:endParaRPr lang="en-US"/>
          </a:p>
        </p:txBody>
      </p:sp>
    </p:spTree>
    <p:extLst>
      <p:ext uri="{BB962C8B-B14F-4D97-AF65-F5344CB8AC3E}">
        <p14:creationId xmlns:p14="http://schemas.microsoft.com/office/powerpoint/2010/main" val="2765240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E35EBF-1153-4C89-A827-CB3674CA8AAC}" type="datetimeFigureOut">
              <a:rPr lang="en-US" smtClean="0"/>
              <a:t>9/22/2019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916389-8DA2-4895-A136-10DC563793AA}" type="slidenum">
              <a:rPr lang="en-US" smtClean="0"/>
              <a:t>‹#›</a:t>
            </a:fld>
            <a:endParaRPr lang="en-US"/>
          </a:p>
        </p:txBody>
      </p:sp>
    </p:spTree>
    <p:extLst>
      <p:ext uri="{BB962C8B-B14F-4D97-AF65-F5344CB8AC3E}">
        <p14:creationId xmlns:p14="http://schemas.microsoft.com/office/powerpoint/2010/main" val="2145240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E35EBF-1153-4C89-A827-CB3674CA8AAC}" type="datetimeFigureOut">
              <a:rPr lang="en-US" smtClean="0"/>
              <a:t>9/22/2019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916389-8DA2-4895-A136-10DC563793AA}" type="slidenum">
              <a:rPr lang="en-US" smtClean="0"/>
              <a:t>‹#›</a:t>
            </a:fld>
            <a:endParaRPr lang="en-US"/>
          </a:p>
        </p:txBody>
      </p:sp>
    </p:spTree>
    <p:extLst>
      <p:ext uri="{BB962C8B-B14F-4D97-AF65-F5344CB8AC3E}">
        <p14:creationId xmlns:p14="http://schemas.microsoft.com/office/powerpoint/2010/main" val="3975179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E35EBF-1153-4C89-A827-CB3674CA8AAC}" type="datetimeFigureOut">
              <a:rPr lang="en-US" smtClean="0"/>
              <a:t>9/22/2019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916389-8DA2-4895-A136-10DC563793AA}" type="slidenum">
              <a:rPr lang="en-US" smtClean="0"/>
              <a:t>‹#›</a:t>
            </a:fld>
            <a:endParaRPr lang="en-US"/>
          </a:p>
        </p:txBody>
      </p:sp>
    </p:spTree>
    <p:extLst>
      <p:ext uri="{BB962C8B-B14F-4D97-AF65-F5344CB8AC3E}">
        <p14:creationId xmlns:p14="http://schemas.microsoft.com/office/powerpoint/2010/main" val="1050584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E35EBF-1153-4C89-A827-CB3674CA8AAC}" type="datetimeFigureOut">
              <a:rPr lang="en-US" smtClean="0"/>
              <a:t>9/22/2019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916389-8DA2-4895-A136-10DC563793AA}" type="slidenum">
              <a:rPr lang="en-US" smtClean="0"/>
              <a:t>‹#›</a:t>
            </a:fld>
            <a:endParaRPr lang="en-US"/>
          </a:p>
        </p:txBody>
      </p:sp>
    </p:spTree>
    <p:extLst>
      <p:ext uri="{BB962C8B-B14F-4D97-AF65-F5344CB8AC3E}">
        <p14:creationId xmlns:p14="http://schemas.microsoft.com/office/powerpoint/2010/main" val="4215388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E35EBF-1153-4C89-A827-CB3674CA8AAC}" type="datetimeFigureOut">
              <a:rPr lang="en-US" smtClean="0"/>
              <a:t>9/22/2019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916389-8DA2-4895-A136-10DC563793AA}" type="slidenum">
              <a:rPr lang="en-US" smtClean="0"/>
              <a:t>‹#›</a:t>
            </a:fld>
            <a:endParaRPr lang="en-US"/>
          </a:p>
        </p:txBody>
      </p:sp>
    </p:spTree>
    <p:extLst>
      <p:ext uri="{BB962C8B-B14F-4D97-AF65-F5344CB8AC3E}">
        <p14:creationId xmlns:p14="http://schemas.microsoft.com/office/powerpoint/2010/main" val="35970821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E35EBF-1153-4C89-A827-CB3674CA8AAC}" type="datetimeFigureOut">
              <a:rPr lang="en-US" smtClean="0"/>
              <a:t>9/22/2019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916389-8DA2-4895-A136-10DC563793AA}" type="slidenum">
              <a:rPr lang="en-US" smtClean="0"/>
              <a:t>‹#›</a:t>
            </a:fld>
            <a:endParaRPr lang="en-US"/>
          </a:p>
        </p:txBody>
      </p:sp>
    </p:spTree>
    <p:extLst>
      <p:ext uri="{BB962C8B-B14F-4D97-AF65-F5344CB8AC3E}">
        <p14:creationId xmlns:p14="http://schemas.microsoft.com/office/powerpoint/2010/main" val="36278341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wmf"/><Relationship Id="rId3" Type="http://schemas.openxmlformats.org/officeDocument/2006/relationships/image" Target="../media/image2.emf"/><Relationship Id="rId7"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8.w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6.vml"/><Relationship Id="rId4" Type="http://schemas.openxmlformats.org/officeDocument/2006/relationships/image" Target="../media/image7.wmf"/></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www.youtube.com/watch?v=I1P_B65XW4I"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2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0.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hyperlink" Target="https://www.youtube.com/watch?v=DCvnd55koIc" TargetMode="External"/><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7.w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mailto:llyr.ap.cenydd@bangor.ac.uk"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8.vml"/><Relationship Id="rId4" Type="http://schemas.openxmlformats.org/officeDocument/2006/relationships/image" Target="../media/image7.w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9.vml"/><Relationship Id="rId4" Type="http://schemas.openxmlformats.org/officeDocument/2006/relationships/image" Target="../media/image7.w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2.xml"/><Relationship Id="rId1" Type="http://schemas.openxmlformats.org/officeDocument/2006/relationships/vmlDrawing" Target="../drawings/vmlDrawing10.vml"/><Relationship Id="rId4" Type="http://schemas.openxmlformats.org/officeDocument/2006/relationships/image" Target="../media/image7.w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vmlDrawing" Target="../drawings/vmlDrawing11.vml"/><Relationship Id="rId4" Type="http://schemas.openxmlformats.org/officeDocument/2006/relationships/image" Target="../media/image7.w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12.vml"/><Relationship Id="rId4" Type="http://schemas.openxmlformats.org/officeDocument/2006/relationships/image" Target="../media/image7.w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7.w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hyperlink" Target="https://www.unity3d.com/"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ccl.northwestern.edu/netlogo/" TargetMode="External"/><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2.xml"/><Relationship Id="rId1" Type="http://schemas.openxmlformats.org/officeDocument/2006/relationships/vmlDrawing" Target="../drawings/vmlDrawing13.vml"/><Relationship Id="rId4" Type="http://schemas.openxmlformats.org/officeDocument/2006/relationships/image" Target="../media/image31.wmf"/></Relationships>
</file>

<file path=ppt/slides/_rels/slide36.xml.rels><?xml version="1.0" encoding="UTF-8" standalone="yes"?>
<Relationships xmlns="http://schemas.openxmlformats.org/package/2006/relationships"><Relationship Id="rId8" Type="http://schemas.openxmlformats.org/officeDocument/2006/relationships/image" Target="../media/image31.wmf"/><Relationship Id="rId3" Type="http://schemas.openxmlformats.org/officeDocument/2006/relationships/image" Target="../media/image33.jpeg"/><Relationship Id="rId7" Type="http://schemas.openxmlformats.org/officeDocument/2006/relationships/oleObject" Target="../embeddings/oleObject9.bin"/><Relationship Id="rId2" Type="http://schemas.openxmlformats.org/officeDocument/2006/relationships/slideLayout" Target="../slideLayouts/slideLayout2.xml"/><Relationship Id="rId1" Type="http://schemas.openxmlformats.org/officeDocument/2006/relationships/vmlDrawing" Target="../drawings/vmlDrawing14.vml"/><Relationship Id="rId6" Type="http://schemas.openxmlformats.org/officeDocument/2006/relationships/image" Target="../media/image32.wmf"/><Relationship Id="rId5" Type="http://schemas.openxmlformats.org/officeDocument/2006/relationships/oleObject" Target="../embeddings/oleObject10.bin"/><Relationship Id="rId4" Type="http://schemas.openxmlformats.org/officeDocument/2006/relationships/image" Target="../media/image34.png"/><Relationship Id="rId9" Type="http://schemas.openxmlformats.org/officeDocument/2006/relationships/image" Target="../media/image30.png"/></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15.vml"/><Relationship Id="rId4" Type="http://schemas.openxmlformats.org/officeDocument/2006/relationships/image" Target="../media/image7.wmf"/></Relationships>
</file>

<file path=ppt/slides/_rels/slide3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2.xml"/><Relationship Id="rId1" Type="http://schemas.openxmlformats.org/officeDocument/2006/relationships/vmlDrawing" Target="../drawings/vmlDrawing16.vml"/><Relationship Id="rId4" Type="http://schemas.openxmlformats.org/officeDocument/2006/relationships/image" Target="../media/image36.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17.vml"/><Relationship Id="rId4" Type="http://schemas.openxmlformats.org/officeDocument/2006/relationships/image" Target="../media/image7.w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18.vml"/><Relationship Id="rId4" Type="http://schemas.openxmlformats.org/officeDocument/2006/relationships/image" Target="../media/image7.w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www.gameaipro.com/" TargetMode="External"/><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39.wmf"/><Relationship Id="rId4" Type="http://schemas.openxmlformats.org/officeDocument/2006/relationships/oleObject" Target="../embeddings/oleObject12.bin"/></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7.wmf"/></Relationships>
</file>

<file path=ppt/slides/_rels/slide50.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2.xml"/><Relationship Id="rId1" Type="http://schemas.openxmlformats.org/officeDocument/2006/relationships/vmlDrawing" Target="../drawings/vmlDrawing20.vml"/><Relationship Id="rId4" Type="http://schemas.openxmlformats.org/officeDocument/2006/relationships/image" Target="../media/image7.w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0.png"/><Relationship Id="rId7" Type="http://schemas.openxmlformats.org/officeDocument/2006/relationships/image" Target="../media/image27.png"/><Relationship Id="rId2" Type="http://schemas.openxmlformats.org/officeDocument/2006/relationships/slideLayout" Target="../slideLayouts/slideLayout2.xml"/><Relationship Id="rId1" Type="http://schemas.openxmlformats.org/officeDocument/2006/relationships/vmlDrawing" Target="../drawings/vmlDrawing21.vml"/><Relationship Id="rId6" Type="http://schemas.openxmlformats.org/officeDocument/2006/relationships/image" Target="../media/image32.wmf"/><Relationship Id="rId5" Type="http://schemas.openxmlformats.org/officeDocument/2006/relationships/oleObject" Target="../embeddings/oleObject10.bin"/><Relationship Id="rId4" Type="http://schemas.openxmlformats.org/officeDocument/2006/relationships/image" Target="../media/image34.png"/></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7.w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44616" y="2838859"/>
            <a:ext cx="9144000" cy="2387600"/>
          </a:xfrm>
        </p:spPr>
        <p:txBody>
          <a:bodyPr/>
          <a:lstStyle/>
          <a:p>
            <a:r>
              <a:rPr lang="en-GB" dirty="0"/>
              <a:t>AI for Games</a:t>
            </a:r>
            <a:endParaRPr lang="en-US" dirty="0"/>
          </a:p>
        </p:txBody>
      </p:sp>
      <p:sp>
        <p:nvSpPr>
          <p:cNvPr id="3" name="Subtitle 2"/>
          <p:cNvSpPr>
            <a:spLocks noGrp="1"/>
          </p:cNvSpPr>
          <p:nvPr>
            <p:ph type="subTitle" idx="1"/>
          </p:nvPr>
        </p:nvSpPr>
        <p:spPr>
          <a:xfrm>
            <a:off x="1624662" y="5102399"/>
            <a:ext cx="9144000" cy="406245"/>
          </a:xfrm>
        </p:spPr>
        <p:txBody>
          <a:bodyPr>
            <a:normAutofit lnSpcReduction="10000"/>
          </a:bodyPr>
          <a:lstStyle/>
          <a:p>
            <a:r>
              <a:rPr lang="en-GB" dirty="0">
                <a:solidFill>
                  <a:schemeClr val="accent1"/>
                </a:solidFill>
              </a:rPr>
              <a:t>ICP2025 | ICP3025 | ICE4732</a:t>
            </a:r>
            <a:endParaRPr lang="en-US" dirty="0">
              <a:solidFill>
                <a:schemeClr val="accent1"/>
              </a:solidFill>
            </a:endParaRPr>
          </a:p>
        </p:txBody>
      </p:sp>
      <p:pic>
        <p:nvPicPr>
          <p:cNvPr id="4" name="Picture 2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609566" y="4971778"/>
            <a:ext cx="2438146" cy="1726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gr.jpg"/>
          <p:cNvPicPr/>
          <p:nvPr/>
        </p:nvPicPr>
        <p:blipFill>
          <a:blip r:embed="rId4">
            <a:extLst/>
          </a:blip>
          <a:srcRect l="15274" r="50554"/>
          <a:stretch>
            <a:fillRect/>
          </a:stretch>
        </p:blipFill>
        <p:spPr>
          <a:xfrm>
            <a:off x="4249371" y="758415"/>
            <a:ext cx="1769612" cy="3398561"/>
          </a:xfrm>
          <a:prstGeom prst="rect">
            <a:avLst/>
          </a:prstGeom>
          <a:ln w="12700">
            <a:miter lim="400000"/>
          </a:ln>
        </p:spPr>
      </p:pic>
      <p:pic>
        <p:nvPicPr>
          <p:cNvPr id="6" name="lfd.jpg"/>
          <p:cNvPicPr/>
          <p:nvPr/>
        </p:nvPicPr>
        <p:blipFill>
          <a:blip r:embed="rId5">
            <a:extLst/>
          </a:blip>
          <a:srcRect l="29166" r="29166"/>
          <a:stretch>
            <a:fillRect/>
          </a:stretch>
        </p:blipFill>
        <p:spPr>
          <a:xfrm>
            <a:off x="6159456" y="758415"/>
            <a:ext cx="2064613" cy="3398561"/>
          </a:xfrm>
          <a:prstGeom prst="rect">
            <a:avLst/>
          </a:prstGeom>
          <a:ln w="12700">
            <a:miter lim="400000"/>
          </a:ln>
        </p:spPr>
      </p:pic>
      <p:pic>
        <p:nvPicPr>
          <p:cNvPr id="7" name="ac23.jpg"/>
          <p:cNvPicPr/>
          <p:nvPr/>
        </p:nvPicPr>
        <p:blipFill>
          <a:blip r:embed="rId6">
            <a:extLst/>
          </a:blip>
          <a:srcRect l="26684" t="1226" r="39981" b="1226"/>
          <a:stretch>
            <a:fillRect/>
          </a:stretch>
        </p:blipFill>
        <p:spPr>
          <a:xfrm>
            <a:off x="8364543" y="758415"/>
            <a:ext cx="2064612" cy="3398561"/>
          </a:xfrm>
          <a:prstGeom prst="rect">
            <a:avLst/>
          </a:prstGeom>
          <a:ln w="12700">
            <a:miter lim="400000"/>
          </a:ln>
        </p:spPr>
      </p:pic>
      <p:graphicFrame>
        <p:nvGraphicFramePr>
          <p:cNvPr id="8" name="Object 7"/>
          <p:cNvGraphicFramePr>
            <a:graphicFrameLocks noChangeAspect="1"/>
          </p:cNvGraphicFramePr>
          <p:nvPr>
            <p:extLst>
              <p:ext uri="{D42A27DB-BD31-4B8C-83A1-F6EECF244321}">
                <p14:modId xmlns:p14="http://schemas.microsoft.com/office/powerpoint/2010/main" val="740822450"/>
              </p:ext>
            </p:extLst>
          </p:nvPr>
        </p:nvGraphicFramePr>
        <p:xfrm>
          <a:off x="2048546" y="758415"/>
          <a:ext cx="2060352" cy="3398561"/>
        </p:xfrm>
        <a:graphic>
          <a:graphicData uri="http://schemas.openxmlformats.org/presentationml/2006/ole">
            <mc:AlternateContent xmlns:mc="http://schemas.openxmlformats.org/markup-compatibility/2006">
              <mc:Choice xmlns:v="urn:schemas-microsoft-com:vml" Requires="v">
                <p:oleObj spid="_x0000_s1101" name="Image" r:id="rId7" imgW="5765040" imgH="9510840" progId="Photoshop.Image.13">
                  <p:embed/>
                </p:oleObj>
              </mc:Choice>
              <mc:Fallback>
                <p:oleObj name="Image" r:id="rId7" imgW="5765040" imgH="9510840" progId="Photoshop.Image.13">
                  <p:embed/>
                  <p:pic>
                    <p:nvPicPr>
                      <p:cNvPr id="3" name="Object 2"/>
                      <p:cNvPicPr/>
                      <p:nvPr/>
                    </p:nvPicPr>
                    <p:blipFill>
                      <a:blip r:embed="rId8"/>
                      <a:stretch>
                        <a:fillRect/>
                      </a:stretch>
                    </p:blipFill>
                    <p:spPr>
                      <a:xfrm>
                        <a:off x="2048546" y="758415"/>
                        <a:ext cx="2060352" cy="3398561"/>
                      </a:xfrm>
                      <a:prstGeom prst="rect">
                        <a:avLst/>
                      </a:prstGeom>
                    </p:spPr>
                  </p:pic>
                </p:oleObj>
              </mc:Fallback>
            </mc:AlternateContent>
          </a:graphicData>
        </a:graphic>
      </p:graphicFrame>
      <p:sp>
        <p:nvSpPr>
          <p:cNvPr id="13" name="Subtitle 2"/>
          <p:cNvSpPr txBox="1">
            <a:spLocks/>
          </p:cNvSpPr>
          <p:nvPr/>
        </p:nvSpPr>
        <p:spPr>
          <a:xfrm>
            <a:off x="4604888" y="5451082"/>
            <a:ext cx="3423456" cy="40624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dirty="0">
                <a:solidFill>
                  <a:schemeClr val="tx1">
                    <a:lumMod val="75000"/>
                    <a:lumOff val="25000"/>
                  </a:schemeClr>
                </a:solidFill>
              </a:rPr>
              <a:t>Lecture 1 : Introduction</a:t>
            </a:r>
            <a:endParaRPr lang="en-US" dirty="0">
              <a:solidFill>
                <a:schemeClr val="tx1">
                  <a:lumMod val="75000"/>
                  <a:lumOff val="25000"/>
                </a:schemeClr>
              </a:solidFill>
            </a:endParaRPr>
          </a:p>
        </p:txBody>
      </p:sp>
    </p:spTree>
    <p:extLst>
      <p:ext uri="{BB962C8B-B14F-4D97-AF65-F5344CB8AC3E}">
        <p14:creationId xmlns:p14="http://schemas.microsoft.com/office/powerpoint/2010/main" val="18050018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Beyond Games</a:t>
            </a:r>
            <a:endParaRPr lang="en-US" dirty="0"/>
          </a:p>
        </p:txBody>
      </p:sp>
      <p:sp>
        <p:nvSpPr>
          <p:cNvPr id="3" name="Content Placeholder 2"/>
          <p:cNvSpPr>
            <a:spLocks noGrp="1"/>
          </p:cNvSpPr>
          <p:nvPr>
            <p:ph idx="1"/>
          </p:nvPr>
        </p:nvSpPr>
        <p:spPr/>
        <p:txBody>
          <a:bodyPr/>
          <a:lstStyle/>
          <a:p>
            <a:r>
              <a:rPr lang="en-GB" dirty="0"/>
              <a:t>Most of this module will look at AI through the lens of Video Games</a:t>
            </a:r>
          </a:p>
          <a:p>
            <a:endParaRPr lang="en-GB" dirty="0"/>
          </a:p>
          <a:p>
            <a:r>
              <a:rPr lang="en-GB" dirty="0"/>
              <a:t>Games are essentially real-time simulation, and AI technology and techniques used in games can also be applied in other areas</a:t>
            </a:r>
          </a:p>
          <a:p>
            <a:pPr lvl="1"/>
            <a:r>
              <a:rPr lang="en-GB" dirty="0"/>
              <a:t>Agents</a:t>
            </a:r>
          </a:p>
          <a:p>
            <a:pPr lvl="1"/>
            <a:r>
              <a:rPr lang="en-GB" dirty="0"/>
              <a:t>Crowd Simulation</a:t>
            </a:r>
          </a:p>
          <a:p>
            <a:pPr lvl="1"/>
            <a:r>
              <a:rPr lang="en-GB" dirty="0"/>
              <a:t>Serious Games + Education</a:t>
            </a:r>
          </a:p>
          <a:p>
            <a:pPr lvl="1"/>
            <a:r>
              <a:rPr lang="en-GB" dirty="0"/>
              <a:t>Virtual + Augmented Reality</a:t>
            </a:r>
          </a:p>
          <a:p>
            <a:pPr lvl="1"/>
            <a:r>
              <a:rPr lang="en-GB" dirty="0"/>
              <a:t>Intelligent Systems</a:t>
            </a:r>
          </a:p>
          <a:p>
            <a:pPr lvl="1"/>
            <a:r>
              <a:rPr lang="en-GB" dirty="0"/>
              <a:t>Robotic Simulation</a:t>
            </a:r>
          </a:p>
          <a:p>
            <a:pPr lvl="1"/>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3063955854"/>
              </p:ext>
            </p:extLst>
          </p:nvPr>
        </p:nvGraphicFramePr>
        <p:xfrm>
          <a:off x="7264401" y="4224337"/>
          <a:ext cx="3588186" cy="2087563"/>
        </p:xfrm>
        <a:graphic>
          <a:graphicData uri="http://schemas.openxmlformats.org/presentationml/2006/ole">
            <mc:AlternateContent xmlns:mc="http://schemas.openxmlformats.org/markup-compatibility/2006">
              <mc:Choice xmlns:v="urn:schemas-microsoft-com:vml" Requires="v">
                <p:oleObj spid="_x0000_s16441" name="Image" r:id="rId3" imgW="7619040" imgH="4431600" progId="Photoshop.Image.13">
                  <p:embed/>
                </p:oleObj>
              </mc:Choice>
              <mc:Fallback>
                <p:oleObj name="Image" r:id="rId3" imgW="7619040" imgH="4431600" progId="Photoshop.Image.13">
                  <p:embed/>
                  <p:pic>
                    <p:nvPicPr>
                      <p:cNvPr id="0" name=""/>
                      <p:cNvPicPr/>
                      <p:nvPr/>
                    </p:nvPicPr>
                    <p:blipFill>
                      <a:blip r:embed="rId4"/>
                      <a:stretch>
                        <a:fillRect/>
                      </a:stretch>
                    </p:blipFill>
                    <p:spPr>
                      <a:xfrm>
                        <a:off x="7264401" y="4224337"/>
                        <a:ext cx="3588186" cy="2087563"/>
                      </a:xfrm>
                      <a:prstGeom prst="rect">
                        <a:avLst/>
                      </a:prstGeom>
                    </p:spPr>
                  </p:pic>
                </p:oleObj>
              </mc:Fallback>
            </mc:AlternateContent>
          </a:graphicData>
        </a:graphic>
      </p:graphicFrame>
    </p:spTree>
    <p:extLst>
      <p:ext uri="{BB962C8B-B14F-4D97-AF65-F5344CB8AC3E}">
        <p14:creationId xmlns:p14="http://schemas.microsoft.com/office/powerpoint/2010/main" val="2563004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sp>
        <p:nvSpPr>
          <p:cNvPr id="4" name="Title 1"/>
          <p:cNvSpPr txBox="1">
            <a:spLocks/>
          </p:cNvSpPr>
          <p:nvPr/>
        </p:nvSpPr>
        <p:spPr>
          <a:xfrm>
            <a:off x="4014482" y="2630036"/>
            <a:ext cx="6043918"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Lecturer’s Background</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1765951115"/>
              </p:ext>
            </p:extLst>
          </p:nvPr>
        </p:nvGraphicFramePr>
        <p:xfrm>
          <a:off x="3182650" y="2972166"/>
          <a:ext cx="831832" cy="641301"/>
        </p:xfrm>
        <a:graphic>
          <a:graphicData uri="http://schemas.openxmlformats.org/presentationml/2006/ole">
            <mc:AlternateContent xmlns:mc="http://schemas.openxmlformats.org/markup-compatibility/2006">
              <mc:Choice xmlns:v="urn:schemas-microsoft-com:vml" Requires="v">
                <p:oleObj spid="_x0000_s19506" name="Image" r:id="rId3" imgW="2272680" imgH="1752120" progId="Photoshop.Image.13">
                  <p:embed/>
                </p:oleObj>
              </mc:Choice>
              <mc:Fallback>
                <p:oleObj name="Image" r:id="rId3" imgW="2272680" imgH="1752120" progId="Photoshop.Image.13">
                  <p:embed/>
                  <p:pic>
                    <p:nvPicPr>
                      <p:cNvPr id="5" name="Object 4"/>
                      <p:cNvPicPr/>
                      <p:nvPr/>
                    </p:nvPicPr>
                    <p:blipFill>
                      <a:blip r:embed="rId4"/>
                      <a:stretch>
                        <a:fillRect/>
                      </a:stretch>
                    </p:blipFill>
                    <p:spPr>
                      <a:xfrm>
                        <a:off x="3182650" y="2972166"/>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2095146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txBox="1">
            <a:spLocks noGrp="1"/>
          </p:cNvSpPr>
          <p:nvPr>
            <p:ph type="title"/>
          </p:nvPr>
        </p:nvSpPr>
        <p:spPr/>
        <p:txBody>
          <a:bodyPr/>
          <a:lstStyle/>
          <a:p>
            <a:r>
              <a:rPr lang="en-GB" altLang="en-US" dirty="0">
                <a:latin typeface="Calibri Light" panose="020F0302020204030204" pitchFamily="34" charset="0"/>
              </a:rPr>
              <a:t>Procedural Animation (C/C++)</a:t>
            </a:r>
          </a:p>
        </p:txBody>
      </p:sp>
      <p:grpSp>
        <p:nvGrpSpPr>
          <p:cNvPr id="10243" name="Group 5"/>
          <p:cNvGrpSpPr>
            <a:grpSpLocks/>
          </p:cNvGrpSpPr>
          <p:nvPr/>
        </p:nvGrpSpPr>
        <p:grpSpPr bwMode="auto">
          <a:xfrm>
            <a:off x="2079626" y="1846263"/>
            <a:ext cx="3744913" cy="4291012"/>
            <a:chOff x="0" y="0"/>
            <a:chExt cx="352" cy="413"/>
          </a:xfrm>
        </p:grpSpPr>
        <p:pic>
          <p:nvPicPr>
            <p:cNvPr id="10250" name="Picture 6" descr="InsertedImage.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52" cy="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10251" name="Picture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 y="-12"/>
              <a:ext cx="386" cy="4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rgbClr val="000000"/>
                  </a:solidFill>
                  <a:round/>
                  <a:headEnd/>
                  <a:tailEnd/>
                </a14:hiddenLine>
              </a:ext>
            </a:extLst>
          </p:spPr>
        </p:pic>
      </p:grpSp>
      <p:grpSp>
        <p:nvGrpSpPr>
          <p:cNvPr id="10244" name="Group 2"/>
          <p:cNvGrpSpPr>
            <a:grpSpLocks/>
          </p:cNvGrpSpPr>
          <p:nvPr/>
        </p:nvGrpSpPr>
        <p:grpSpPr bwMode="auto">
          <a:xfrm>
            <a:off x="6553201" y="1606551"/>
            <a:ext cx="3756025" cy="2024063"/>
            <a:chOff x="0" y="0"/>
            <a:chExt cx="374" cy="185"/>
          </a:xfrm>
        </p:grpSpPr>
        <p:pic>
          <p:nvPicPr>
            <p:cNvPr id="10248" name="Picture 3" descr="InsertedImage.jp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1"/>
              <a:ext cx="374" cy="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10249" name="Picture 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7" y="-13"/>
              <a:ext cx="40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rgbClr val="000000"/>
                  </a:solidFill>
                  <a:round/>
                  <a:headEnd/>
                  <a:tailEnd/>
                </a14:hiddenLine>
              </a:ext>
            </a:extLst>
          </p:spPr>
        </p:pic>
      </p:grpSp>
      <p:grpSp>
        <p:nvGrpSpPr>
          <p:cNvPr id="10245" name="Group 12"/>
          <p:cNvGrpSpPr>
            <a:grpSpLocks/>
          </p:cNvGrpSpPr>
          <p:nvPr/>
        </p:nvGrpSpPr>
        <p:grpSpPr bwMode="auto">
          <a:xfrm>
            <a:off x="6942139" y="4081464"/>
            <a:ext cx="3138487" cy="2135187"/>
            <a:chOff x="0" y="0"/>
            <a:chExt cx="332" cy="237"/>
          </a:xfrm>
        </p:grpSpPr>
        <p:pic>
          <p:nvPicPr>
            <p:cNvPr id="10246" name="Picture 13" descr="InsertedImage.pn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332" cy="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10247" name="Picture 14"/>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7" y="-12"/>
              <a:ext cx="366"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rgbClr val="000000"/>
                  </a:solidFill>
                  <a:round/>
                  <a:headEnd/>
                  <a:tailEnd/>
                </a14:hiddenLine>
              </a:ext>
            </a:extLst>
          </p:spPr>
        </p:pic>
      </p:grpSp>
    </p:spTree>
    <p:extLst>
      <p:ext uri="{BB962C8B-B14F-4D97-AF65-F5344CB8AC3E}">
        <p14:creationId xmlns:p14="http://schemas.microsoft.com/office/powerpoint/2010/main" val="22078198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Procedural Animation</a:t>
            </a:r>
            <a:endParaRPr lang="en-US" dirty="0"/>
          </a:p>
        </p:txBody>
      </p:sp>
      <p:pic>
        <p:nvPicPr>
          <p:cNvPr id="4" name="Picture 3">
            <a:hlinkClick r:id="rId2"/>
          </p:cNvPr>
          <p:cNvPicPr>
            <a:picLocks noChangeAspect="1"/>
          </p:cNvPicPr>
          <p:nvPr/>
        </p:nvPicPr>
        <p:blipFill>
          <a:blip r:embed="rId3"/>
          <a:stretch>
            <a:fillRect/>
          </a:stretch>
        </p:blipFill>
        <p:spPr>
          <a:xfrm>
            <a:off x="1861014" y="1388647"/>
            <a:ext cx="8289665" cy="4712020"/>
          </a:xfrm>
          <a:prstGeom prst="rect">
            <a:avLst/>
          </a:prstGeom>
        </p:spPr>
      </p:pic>
      <p:sp>
        <p:nvSpPr>
          <p:cNvPr id="5" name="TextBox 4"/>
          <p:cNvSpPr txBox="1"/>
          <p:nvPr/>
        </p:nvSpPr>
        <p:spPr>
          <a:xfrm>
            <a:off x="3556933" y="6102538"/>
            <a:ext cx="5654179" cy="369332"/>
          </a:xfrm>
          <a:prstGeom prst="rect">
            <a:avLst/>
          </a:prstGeom>
          <a:noFill/>
        </p:spPr>
        <p:txBody>
          <a:bodyPr wrap="square" rtlCol="0">
            <a:spAutoFit/>
          </a:bodyPr>
          <a:lstStyle/>
          <a:p>
            <a:r>
              <a:rPr lang="en-US" dirty="0">
                <a:hlinkClick r:id="rId2"/>
              </a:rPr>
              <a:t>https://www.youtube.com/watch?v=I1P_B65XW4I</a:t>
            </a:r>
            <a:endParaRPr lang="en-US" dirty="0"/>
          </a:p>
        </p:txBody>
      </p:sp>
    </p:spTree>
    <p:extLst>
      <p:ext uri="{BB962C8B-B14F-4D97-AF65-F5344CB8AC3E}">
        <p14:creationId xmlns:p14="http://schemas.microsoft.com/office/powerpoint/2010/main" val="33301387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Ocean Rift (VR Safari Park)</a:t>
            </a:r>
            <a:endParaRPr lang="en-US" dirty="0"/>
          </a:p>
        </p:txBody>
      </p:sp>
      <p:pic>
        <p:nvPicPr>
          <p:cNvPr id="5" name="Picture 4">
            <a:extLst>
              <a:ext uri="{FF2B5EF4-FFF2-40B4-BE49-F238E27FC236}">
                <a16:creationId xmlns:a16="http://schemas.microsoft.com/office/drawing/2014/main" id="{14A417FE-716B-4B30-AE54-BF77FE5359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1948" y="1450979"/>
            <a:ext cx="4704368" cy="2646207"/>
          </a:xfrm>
          <a:prstGeom prst="rect">
            <a:avLst/>
          </a:prstGeom>
        </p:spPr>
      </p:pic>
      <p:pic>
        <p:nvPicPr>
          <p:cNvPr id="8" name="Picture 7">
            <a:extLst>
              <a:ext uri="{FF2B5EF4-FFF2-40B4-BE49-F238E27FC236}">
                <a16:creationId xmlns:a16="http://schemas.microsoft.com/office/drawing/2014/main" id="{9CC7B4AA-EED4-485D-BAF0-BBF29B1AF5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6316" y="1450978"/>
            <a:ext cx="4593416" cy="2646207"/>
          </a:xfrm>
          <a:prstGeom prst="rect">
            <a:avLst/>
          </a:prstGeom>
        </p:spPr>
      </p:pic>
      <p:pic>
        <p:nvPicPr>
          <p:cNvPr id="12" name="Picture 11">
            <a:extLst>
              <a:ext uri="{FF2B5EF4-FFF2-40B4-BE49-F238E27FC236}">
                <a16:creationId xmlns:a16="http://schemas.microsoft.com/office/drawing/2014/main" id="{3DF5C548-054C-43F4-B752-BD5A1FFDC9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6316" y="4097183"/>
            <a:ext cx="4593416" cy="2646207"/>
          </a:xfrm>
          <a:prstGeom prst="rect">
            <a:avLst/>
          </a:prstGeom>
        </p:spPr>
      </p:pic>
      <p:pic>
        <p:nvPicPr>
          <p:cNvPr id="14" name="Picture 13">
            <a:extLst>
              <a:ext uri="{FF2B5EF4-FFF2-40B4-BE49-F238E27FC236}">
                <a16:creationId xmlns:a16="http://schemas.microsoft.com/office/drawing/2014/main" id="{A7906033-CF3E-4BCE-85A8-0E75228E111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61948" y="4097185"/>
            <a:ext cx="4704368" cy="2646207"/>
          </a:xfrm>
          <a:prstGeom prst="rect">
            <a:avLst/>
          </a:prstGeom>
        </p:spPr>
      </p:pic>
    </p:spTree>
    <p:extLst>
      <p:ext uri="{BB962C8B-B14F-4D97-AF65-F5344CB8AC3E}">
        <p14:creationId xmlns:p14="http://schemas.microsoft.com/office/powerpoint/2010/main" val="1255094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Ocean Rift (VR Safari Park)</a:t>
            </a:r>
            <a:endParaRPr lang="en-US" dirty="0"/>
          </a:p>
        </p:txBody>
      </p:sp>
      <p:pic>
        <p:nvPicPr>
          <p:cNvPr id="7" name="Sea Lion 5">
            <a:hlinkClick r:id="" action="ppaction://media"/>
            <a:extLst>
              <a:ext uri="{FF2B5EF4-FFF2-40B4-BE49-F238E27FC236}">
                <a16:creationId xmlns:a16="http://schemas.microsoft.com/office/drawing/2014/main" id="{F9654E60-EF2B-4228-81EC-6AA342DDBE4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66259" y="1450133"/>
            <a:ext cx="4719734" cy="4719734"/>
          </a:xfrm>
          <a:prstGeom prst="rect">
            <a:avLst/>
          </a:prstGeom>
        </p:spPr>
      </p:pic>
      <p:pic>
        <p:nvPicPr>
          <p:cNvPr id="8" name="Plesiosaur">
            <a:hlinkClick r:id="" action="ppaction://media"/>
            <a:extLst>
              <a:ext uri="{FF2B5EF4-FFF2-40B4-BE49-F238E27FC236}">
                <a16:creationId xmlns:a16="http://schemas.microsoft.com/office/drawing/2014/main" id="{A06DBE5E-6FDD-4228-B4E0-79484C7A97EF}"/>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096000" y="1450133"/>
            <a:ext cx="4719734" cy="4719734"/>
          </a:xfrm>
          <a:prstGeom prst="rect">
            <a:avLst/>
          </a:prstGeom>
        </p:spPr>
      </p:pic>
    </p:spTree>
    <p:extLst>
      <p:ext uri="{BB962C8B-B14F-4D97-AF65-F5344CB8AC3E}">
        <p14:creationId xmlns:p14="http://schemas.microsoft.com/office/powerpoint/2010/main" val="1871170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0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53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7"/>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7"/>
                                        </p:tgtEl>
                                      </p:cBhvr>
                                    </p:cmd>
                                  </p:childTnLst>
                                </p:cTn>
                              </p:par>
                            </p:childTnLst>
                          </p:cTn>
                        </p:par>
                      </p:childTnLst>
                    </p:cTn>
                  </p:par>
                </p:childTnLst>
              </p:cTn>
              <p:nextCondLst>
                <p:cond evt="onClick" delay="0">
                  <p:tgtEl>
                    <p:spTgt spid="7"/>
                  </p:tgtEl>
                </p:cond>
              </p:nextCondLst>
            </p:seq>
            <p:seq concurrent="1" nextAc="seek">
              <p:cTn id="16" restart="whenNotActive" fill="hold" evtFilter="cancelBubble" nodeType="interactiveSeq">
                <p:stCondLst>
                  <p:cond evt="onClick" delay="0">
                    <p:tgtEl>
                      <p:spTgt spid="8"/>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8"/>
                                        </p:tgtEl>
                                      </p:cBhvr>
                                    </p:cmd>
                                  </p:childTnLst>
                                </p:cTn>
                              </p:par>
                            </p:childTnLst>
                          </p:cTn>
                        </p:par>
                      </p:childTnLst>
                    </p:cTn>
                  </p:par>
                </p:childTnLst>
              </p:cTn>
              <p:nextCondLst>
                <p:cond evt="onClick" delay="0">
                  <p:tgtEl>
                    <p:spTgt spid="8"/>
                  </p:tgtEl>
                </p:cond>
              </p:nextCondLst>
            </p:seq>
            <p:video>
              <p:cMediaNode vol="80000">
                <p:cTn id="21" fill="hold" display="0">
                  <p:stCondLst>
                    <p:cond delay="indefinite"/>
                  </p:stCondLst>
                </p:cTn>
                <p:tgtEl>
                  <p:spTgt spid="7"/>
                </p:tgtEl>
              </p:cMediaNode>
            </p:video>
            <p:video>
              <p:cMediaNode vol="80000">
                <p:cTn id="22" fill="hold" display="0">
                  <p:stCondLst>
                    <p:cond delay="indefinite"/>
                  </p:stCondLst>
                </p:cTn>
                <p:tgtEl>
                  <p:spTgt spid="8"/>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GB" dirty="0" err="1"/>
              <a:t>Crashland</a:t>
            </a:r>
            <a:r>
              <a:rPr lang="en-GB" dirty="0"/>
              <a:t> (VR Shooter)</a:t>
            </a:r>
            <a:endParaRPr lang="en-US" dirty="0"/>
          </a:p>
        </p:txBody>
      </p:sp>
      <p:pic>
        <p:nvPicPr>
          <p:cNvPr id="10" name="Picture 9">
            <a:extLst>
              <a:ext uri="{FF2B5EF4-FFF2-40B4-BE49-F238E27FC236}">
                <a16:creationId xmlns:a16="http://schemas.microsoft.com/office/drawing/2014/main" id="{B0A483BD-5E61-48AB-AF1E-2FAD4E100D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58714"/>
            <a:ext cx="5508286" cy="2324540"/>
          </a:xfrm>
          <a:prstGeom prst="rect">
            <a:avLst/>
          </a:prstGeom>
        </p:spPr>
      </p:pic>
      <p:pic>
        <p:nvPicPr>
          <p:cNvPr id="12" name="Picture 11">
            <a:extLst>
              <a:ext uri="{FF2B5EF4-FFF2-40B4-BE49-F238E27FC236}">
                <a16:creationId xmlns:a16="http://schemas.microsoft.com/office/drawing/2014/main" id="{325A699C-20C9-45E2-8736-41AEB8376D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883254"/>
            <a:ext cx="5494098" cy="2457992"/>
          </a:xfrm>
          <a:prstGeom prst="rect">
            <a:avLst/>
          </a:prstGeom>
        </p:spPr>
      </p:pic>
      <p:pic>
        <p:nvPicPr>
          <p:cNvPr id="14" name="Picture 13">
            <a:extLst>
              <a:ext uri="{FF2B5EF4-FFF2-40B4-BE49-F238E27FC236}">
                <a16:creationId xmlns:a16="http://schemas.microsoft.com/office/drawing/2014/main" id="{062A00C5-CB3F-4E3C-84D4-4FF74A9D4C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32298" y="3883253"/>
            <a:ext cx="5209991" cy="2457991"/>
          </a:xfrm>
          <a:prstGeom prst="rect">
            <a:avLst/>
          </a:prstGeom>
        </p:spPr>
      </p:pic>
      <p:pic>
        <p:nvPicPr>
          <p:cNvPr id="58" name="Picture 57">
            <a:extLst>
              <a:ext uri="{FF2B5EF4-FFF2-40B4-BE49-F238E27FC236}">
                <a16:creationId xmlns:a16="http://schemas.microsoft.com/office/drawing/2014/main" id="{CEDD4191-6AD9-4DCD-AABA-7204CA1477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46486" y="1558711"/>
            <a:ext cx="5195803" cy="2324539"/>
          </a:xfrm>
          <a:prstGeom prst="rect">
            <a:avLst/>
          </a:prstGeom>
        </p:spPr>
      </p:pic>
      <p:sp>
        <p:nvSpPr>
          <p:cNvPr id="59" name="Rectangle 58">
            <a:extLst>
              <a:ext uri="{FF2B5EF4-FFF2-40B4-BE49-F238E27FC236}">
                <a16:creationId xmlns:a16="http://schemas.microsoft.com/office/drawing/2014/main" id="{FC4F016B-240A-44C3-8A5A-5C9CAB51DC57}"/>
              </a:ext>
            </a:extLst>
          </p:cNvPr>
          <p:cNvSpPr/>
          <p:nvPr/>
        </p:nvSpPr>
        <p:spPr>
          <a:xfrm>
            <a:off x="4403697" y="6492875"/>
            <a:ext cx="3384606" cy="553998"/>
          </a:xfrm>
          <a:prstGeom prst="rect">
            <a:avLst/>
          </a:prstGeom>
        </p:spPr>
        <p:txBody>
          <a:bodyPr wrap="square">
            <a:spAutoFit/>
          </a:bodyPr>
          <a:lstStyle/>
          <a:p>
            <a:r>
              <a:rPr lang="en-US" sz="1200" dirty="0">
                <a:hlinkClick r:id="rId6"/>
              </a:rPr>
              <a:t>https://www.youtube.com/watch?v=DCvnd55koIc</a:t>
            </a:r>
            <a:endParaRPr lang="en-US" sz="1200" dirty="0"/>
          </a:p>
          <a:p>
            <a:endParaRPr lang="en-US" dirty="0"/>
          </a:p>
        </p:txBody>
      </p:sp>
    </p:spTree>
    <p:extLst>
      <p:ext uri="{BB962C8B-B14F-4D97-AF65-F5344CB8AC3E}">
        <p14:creationId xmlns:p14="http://schemas.microsoft.com/office/powerpoint/2010/main" val="10738047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10100" y="2638425"/>
            <a:ext cx="4521200" cy="1325563"/>
          </a:xfrm>
        </p:spPr>
        <p:txBody>
          <a:bodyPr/>
          <a:lstStyle/>
          <a:p>
            <a:r>
              <a:rPr lang="en-GB" dirty="0"/>
              <a:t>Lectures and Labs</a:t>
            </a:r>
            <a:endParaRPr lang="en-US" dirty="0"/>
          </a:p>
        </p:txBody>
      </p:sp>
      <p:graphicFrame>
        <p:nvGraphicFramePr>
          <p:cNvPr id="5" name="Object 4"/>
          <p:cNvGraphicFramePr>
            <a:graphicFrameLocks noChangeAspect="1"/>
          </p:cNvGraphicFramePr>
          <p:nvPr/>
        </p:nvGraphicFramePr>
        <p:xfrm>
          <a:off x="3778268" y="2980555"/>
          <a:ext cx="831832" cy="641301"/>
        </p:xfrm>
        <a:graphic>
          <a:graphicData uri="http://schemas.openxmlformats.org/presentationml/2006/ole">
            <mc:AlternateContent xmlns:mc="http://schemas.openxmlformats.org/markup-compatibility/2006">
              <mc:Choice xmlns:v="urn:schemas-microsoft-com:vml" Requires="v">
                <p:oleObj spid="_x0000_s3146" name="Image" r:id="rId3" imgW="2272680" imgH="1752120" progId="Photoshop.Image.13">
                  <p:embed/>
                </p:oleObj>
              </mc:Choice>
              <mc:Fallback>
                <p:oleObj name="Image" r:id="rId3" imgW="2272680" imgH="1752120" progId="Photoshop.Image.13">
                  <p:embed/>
                  <p:pic>
                    <p:nvPicPr>
                      <p:cNvPr id="5" name="Object 4"/>
                      <p:cNvPicPr/>
                      <p:nvPr/>
                    </p:nvPicPr>
                    <p:blipFill>
                      <a:blip r:embed="rId4"/>
                      <a:stretch>
                        <a:fillRect/>
                      </a:stretch>
                    </p:blipFill>
                    <p:spPr>
                      <a:xfrm>
                        <a:off x="3778268" y="2980555"/>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11287333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Lectures</a:t>
            </a:r>
            <a:endParaRPr lang="en-US" dirty="0"/>
          </a:p>
        </p:txBody>
      </p:sp>
      <p:sp>
        <p:nvSpPr>
          <p:cNvPr id="3" name="Content Placeholder 2"/>
          <p:cNvSpPr>
            <a:spLocks noGrp="1"/>
          </p:cNvSpPr>
          <p:nvPr>
            <p:ph idx="1"/>
          </p:nvPr>
        </p:nvSpPr>
        <p:spPr/>
        <p:txBody>
          <a:bodyPr/>
          <a:lstStyle/>
          <a:p>
            <a:r>
              <a:rPr lang="en-GB" dirty="0"/>
              <a:t>Lectures are on Monday at 11am in SLT (Small Lecture Theatre)</a:t>
            </a:r>
          </a:p>
          <a:p>
            <a:endParaRPr lang="en-GB" dirty="0"/>
          </a:p>
          <a:p>
            <a:r>
              <a:rPr lang="en-GB" dirty="0"/>
              <a:t>We have a two hour slot booked every week (11-1pm)</a:t>
            </a:r>
          </a:p>
          <a:p>
            <a:endParaRPr lang="en-GB" dirty="0"/>
          </a:p>
          <a:p>
            <a:r>
              <a:rPr lang="en-GB" dirty="0"/>
              <a:t>We will occasionally make use of the second hour</a:t>
            </a:r>
            <a:r>
              <a:rPr lang="en-GB" dirty="0">
                <a:solidFill>
                  <a:srgbClr val="0070C0"/>
                </a:solidFill>
              </a:rPr>
              <a:t>*</a:t>
            </a:r>
          </a:p>
          <a:p>
            <a:endParaRPr lang="en-GB" dirty="0">
              <a:solidFill>
                <a:srgbClr val="0070C0"/>
              </a:solidFill>
            </a:endParaRPr>
          </a:p>
          <a:p>
            <a:pPr marL="0" indent="0">
              <a:buNone/>
            </a:pPr>
            <a:r>
              <a:rPr lang="en-GB" i="1" dirty="0">
                <a:solidFill>
                  <a:srgbClr val="0070C0"/>
                </a:solidFill>
              </a:rPr>
              <a:t>*Mostly used for miscellaneous contact time, backup lecture slot </a:t>
            </a:r>
            <a:endParaRPr lang="en-US" i="1" dirty="0">
              <a:solidFill>
                <a:srgbClr val="0070C0"/>
              </a:solidFill>
            </a:endParaRPr>
          </a:p>
        </p:txBody>
      </p:sp>
    </p:spTree>
    <p:extLst>
      <p:ext uri="{BB962C8B-B14F-4D97-AF65-F5344CB8AC3E}">
        <p14:creationId xmlns:p14="http://schemas.microsoft.com/office/powerpoint/2010/main" val="9736595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Lectures</a:t>
            </a:r>
            <a:endParaRPr lang="en-US" dirty="0"/>
          </a:p>
        </p:txBody>
      </p:sp>
      <p:sp>
        <p:nvSpPr>
          <p:cNvPr id="3" name="Content Placeholder 2"/>
          <p:cNvSpPr>
            <a:spLocks noGrp="1"/>
          </p:cNvSpPr>
          <p:nvPr>
            <p:ph idx="1"/>
          </p:nvPr>
        </p:nvSpPr>
        <p:spPr/>
        <p:txBody>
          <a:bodyPr>
            <a:normAutofit fontScale="77500" lnSpcReduction="20000"/>
          </a:bodyPr>
          <a:lstStyle/>
          <a:p>
            <a:r>
              <a:rPr lang="en-GB" dirty="0"/>
              <a:t>Week 1 : Introduction </a:t>
            </a:r>
            <a:r>
              <a:rPr lang="en-GB" dirty="0">
                <a:solidFill>
                  <a:srgbClr val="00B050"/>
                </a:solidFill>
              </a:rPr>
              <a:t>(we are here)</a:t>
            </a:r>
          </a:p>
          <a:p>
            <a:r>
              <a:rPr lang="en-GB" dirty="0"/>
              <a:t>Week 2 : Role of the AI</a:t>
            </a:r>
          </a:p>
          <a:p>
            <a:r>
              <a:rPr lang="en-GB" dirty="0"/>
              <a:t>Week 3 : Reactive Agents Part I</a:t>
            </a:r>
          </a:p>
          <a:p>
            <a:r>
              <a:rPr lang="en-GB" dirty="0"/>
              <a:t>Week 4 : Reactive Agents Part II</a:t>
            </a:r>
          </a:p>
          <a:p>
            <a:r>
              <a:rPr lang="en-GB" dirty="0"/>
              <a:t>Week 5 : Navigation and Search</a:t>
            </a:r>
          </a:p>
          <a:p>
            <a:r>
              <a:rPr lang="en-GB" dirty="0"/>
              <a:t>Week 6 : Artificial Stupidity</a:t>
            </a:r>
          </a:p>
          <a:p>
            <a:r>
              <a:rPr lang="en-GB" dirty="0"/>
              <a:t>Week 7 : Learning and Evolution</a:t>
            </a:r>
          </a:p>
          <a:p>
            <a:r>
              <a:rPr lang="en-GB" dirty="0"/>
              <a:t>Week 8 : Procedural Animation</a:t>
            </a:r>
          </a:p>
          <a:p>
            <a:r>
              <a:rPr lang="en-GB" dirty="0"/>
              <a:t>Week 9 : New Technologies</a:t>
            </a:r>
          </a:p>
          <a:p>
            <a:r>
              <a:rPr lang="en-GB" dirty="0">
                <a:solidFill>
                  <a:schemeClr val="bg1">
                    <a:lumMod val="65000"/>
                  </a:schemeClr>
                </a:solidFill>
              </a:rPr>
              <a:t>Week 10 : Assignment / Exam Revision</a:t>
            </a:r>
          </a:p>
          <a:p>
            <a:r>
              <a:rPr lang="en-GB" dirty="0">
                <a:solidFill>
                  <a:schemeClr val="bg1">
                    <a:lumMod val="65000"/>
                  </a:schemeClr>
                </a:solidFill>
              </a:rPr>
              <a:t>Week 11 : Assignment Marking / Exam Revision</a:t>
            </a:r>
          </a:p>
          <a:p>
            <a:r>
              <a:rPr lang="en-GB" dirty="0">
                <a:solidFill>
                  <a:schemeClr val="bg1">
                    <a:lumMod val="65000"/>
                  </a:schemeClr>
                </a:solidFill>
              </a:rPr>
              <a:t>Week 12 : Assignment Marking / Exam Revision</a:t>
            </a:r>
          </a:p>
          <a:p>
            <a:endParaRPr lang="en-GB" dirty="0"/>
          </a:p>
          <a:p>
            <a:endParaRPr lang="en-GB" dirty="0"/>
          </a:p>
          <a:p>
            <a:endParaRPr lang="en-US" dirty="0"/>
          </a:p>
        </p:txBody>
      </p:sp>
      <p:pic>
        <p:nvPicPr>
          <p:cNvPr id="23556" name="Picture 4" descr="https://s-media-cache-ak0.pinimg.com/564x/94/40/68/94406887eebcab2b942f70efa91e560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1700" y="1825625"/>
            <a:ext cx="5372100" cy="3019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54630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Today’s Lecture</a:t>
            </a:r>
            <a:endParaRPr lang="en-US" dirty="0"/>
          </a:p>
        </p:txBody>
      </p:sp>
      <p:sp>
        <p:nvSpPr>
          <p:cNvPr id="3" name="Content Placeholder 2"/>
          <p:cNvSpPr>
            <a:spLocks noGrp="1"/>
          </p:cNvSpPr>
          <p:nvPr>
            <p:ph idx="1"/>
          </p:nvPr>
        </p:nvSpPr>
        <p:spPr>
          <a:xfrm>
            <a:off x="838200" y="1989225"/>
            <a:ext cx="10515600" cy="4351338"/>
          </a:xfrm>
        </p:spPr>
        <p:txBody>
          <a:bodyPr/>
          <a:lstStyle/>
          <a:p>
            <a:r>
              <a:rPr lang="en-GB" dirty="0"/>
              <a:t>Module Introduction</a:t>
            </a:r>
          </a:p>
          <a:p>
            <a:r>
              <a:rPr lang="en-GB" dirty="0"/>
              <a:t>Lectures and Labs</a:t>
            </a:r>
          </a:p>
          <a:p>
            <a:r>
              <a:rPr lang="en-GB" dirty="0"/>
              <a:t>Assignment</a:t>
            </a:r>
          </a:p>
          <a:p>
            <a:r>
              <a:rPr lang="en-GB" dirty="0"/>
              <a:t>Report</a:t>
            </a:r>
          </a:p>
          <a:p>
            <a:r>
              <a:rPr lang="en-GB" dirty="0"/>
              <a:t>Exam</a:t>
            </a:r>
          </a:p>
          <a:p>
            <a:r>
              <a:rPr lang="en-GB" dirty="0"/>
              <a:t>Recommended Reading</a:t>
            </a:r>
            <a:endParaRPr lang="en-US" dirty="0"/>
          </a:p>
        </p:txBody>
      </p:sp>
      <p:pic>
        <p:nvPicPr>
          <p:cNvPr id="4" name="helpRobot.png"/>
          <p:cNvPicPr/>
          <p:nvPr/>
        </p:nvPicPr>
        <p:blipFill>
          <a:blip r:embed="rId2">
            <a:extLst/>
          </a:blip>
          <a:srcRect l="5602" t="5004" b="5004"/>
          <a:stretch>
            <a:fillRect/>
          </a:stretch>
        </p:blipFill>
        <p:spPr>
          <a:xfrm>
            <a:off x="5883269" y="1989225"/>
            <a:ext cx="5470531" cy="3835400"/>
          </a:xfrm>
          <a:prstGeom prst="rect">
            <a:avLst/>
          </a:prstGeom>
          <a:ln w="12700">
            <a:miter lim="400000"/>
          </a:ln>
        </p:spPr>
      </p:pic>
    </p:spTree>
    <p:extLst>
      <p:ext uri="{BB962C8B-B14F-4D97-AF65-F5344CB8AC3E}">
        <p14:creationId xmlns:p14="http://schemas.microsoft.com/office/powerpoint/2010/main" val="34469614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Labs</a:t>
            </a:r>
            <a:endParaRPr lang="en-US" dirty="0"/>
          </a:p>
        </p:txBody>
      </p:sp>
      <p:sp>
        <p:nvSpPr>
          <p:cNvPr id="3" name="Content Placeholder 2"/>
          <p:cNvSpPr>
            <a:spLocks noGrp="1"/>
          </p:cNvSpPr>
          <p:nvPr>
            <p:ph idx="1"/>
          </p:nvPr>
        </p:nvSpPr>
        <p:spPr/>
        <p:txBody>
          <a:bodyPr>
            <a:normAutofit fontScale="92500" lnSpcReduction="20000"/>
          </a:bodyPr>
          <a:lstStyle/>
          <a:p>
            <a:r>
              <a:rPr lang="en-GB" dirty="0"/>
              <a:t>The labs for this module run on Monday + Wednesday + Friday…</a:t>
            </a:r>
          </a:p>
          <a:p>
            <a:endParaRPr lang="en-GB" dirty="0"/>
          </a:p>
          <a:p>
            <a:r>
              <a:rPr lang="en-GB" dirty="0"/>
              <a:t>Your timetable should tell you which lab you are in</a:t>
            </a:r>
          </a:p>
          <a:p>
            <a:endParaRPr lang="en-GB" dirty="0"/>
          </a:p>
          <a:p>
            <a:r>
              <a:rPr lang="en-GB" dirty="0"/>
              <a:t>Monday Lab : 2pm-4pm (</a:t>
            </a:r>
            <a:r>
              <a:rPr lang="en-GB" dirty="0">
                <a:solidFill>
                  <a:schemeClr val="accent1"/>
                </a:solidFill>
              </a:rPr>
              <a:t>ICP2025, </a:t>
            </a:r>
            <a:r>
              <a:rPr lang="en-GB" dirty="0">
                <a:solidFill>
                  <a:schemeClr val="accent6"/>
                </a:solidFill>
              </a:rPr>
              <a:t>DS207</a:t>
            </a:r>
            <a:r>
              <a:rPr lang="en-GB" dirty="0"/>
              <a:t>)</a:t>
            </a:r>
          </a:p>
          <a:p>
            <a:r>
              <a:rPr lang="en-GB" dirty="0"/>
              <a:t>Wednesday Lab: 9am-11am (</a:t>
            </a:r>
            <a:r>
              <a:rPr lang="en-GB" dirty="0">
                <a:solidFill>
                  <a:schemeClr val="accent1"/>
                </a:solidFill>
              </a:rPr>
              <a:t>ICP3025 + ICE4732, </a:t>
            </a:r>
            <a:r>
              <a:rPr lang="en-GB" dirty="0">
                <a:solidFill>
                  <a:schemeClr val="accent6"/>
                </a:solidFill>
              </a:rPr>
              <a:t>DS319</a:t>
            </a:r>
            <a:r>
              <a:rPr lang="en-GB" dirty="0"/>
              <a:t>)</a:t>
            </a:r>
          </a:p>
          <a:p>
            <a:r>
              <a:rPr lang="en-GB" dirty="0"/>
              <a:t>Friday Lab: 2pm-4pm (</a:t>
            </a:r>
            <a:r>
              <a:rPr lang="en-GB" dirty="0">
                <a:solidFill>
                  <a:schemeClr val="accent1"/>
                </a:solidFill>
              </a:rPr>
              <a:t>ICP2025, </a:t>
            </a:r>
            <a:r>
              <a:rPr lang="en-GB" dirty="0">
                <a:solidFill>
                  <a:schemeClr val="accent6"/>
                </a:solidFill>
              </a:rPr>
              <a:t>DS319</a:t>
            </a:r>
            <a:r>
              <a:rPr lang="en-GB" dirty="0"/>
              <a:t>)</a:t>
            </a:r>
          </a:p>
          <a:p>
            <a:endParaRPr lang="en-GB" dirty="0"/>
          </a:p>
          <a:p>
            <a:endParaRPr lang="en-GB" dirty="0"/>
          </a:p>
          <a:p>
            <a:r>
              <a:rPr lang="en-GB" dirty="0"/>
              <a:t>Lab attendance will be monitored</a:t>
            </a:r>
            <a:endParaRPr lang="en-US" dirty="0"/>
          </a:p>
        </p:txBody>
      </p:sp>
    </p:spTree>
    <p:extLst>
      <p:ext uri="{BB962C8B-B14F-4D97-AF65-F5344CB8AC3E}">
        <p14:creationId xmlns:p14="http://schemas.microsoft.com/office/powerpoint/2010/main" val="17155577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Contacts</a:t>
            </a:r>
            <a:endParaRPr lang="en-US" dirty="0"/>
          </a:p>
        </p:txBody>
      </p:sp>
      <p:sp>
        <p:nvSpPr>
          <p:cNvPr id="3" name="Content Placeholder 2"/>
          <p:cNvSpPr>
            <a:spLocks noGrp="1"/>
          </p:cNvSpPr>
          <p:nvPr>
            <p:ph idx="1"/>
          </p:nvPr>
        </p:nvSpPr>
        <p:spPr/>
        <p:txBody>
          <a:bodyPr/>
          <a:lstStyle/>
          <a:p>
            <a:r>
              <a:rPr lang="en-GB" dirty="0"/>
              <a:t>I am usually found in my office (DS-329).</a:t>
            </a:r>
          </a:p>
          <a:p>
            <a:endParaRPr lang="en-GB" dirty="0"/>
          </a:p>
          <a:p>
            <a:r>
              <a:rPr lang="en-GB" dirty="0"/>
              <a:t>If you need help the best thing to do is email me at </a:t>
            </a:r>
            <a:r>
              <a:rPr lang="en-GB" dirty="0">
                <a:hlinkClick r:id="rId2"/>
              </a:rPr>
              <a:t>llyr.ap.cenydd@bangor.ac.uk</a:t>
            </a:r>
            <a:endParaRPr lang="en-GB" dirty="0"/>
          </a:p>
          <a:p>
            <a:endParaRPr lang="en-GB" dirty="0"/>
          </a:p>
          <a:p>
            <a:r>
              <a:rPr lang="en-GB" dirty="0"/>
              <a:t>Alternatively after the lecture or in the labs</a:t>
            </a:r>
            <a:endParaRPr lang="en-US" dirty="0"/>
          </a:p>
        </p:txBody>
      </p:sp>
    </p:spTree>
    <p:extLst>
      <p:ext uri="{BB962C8B-B14F-4D97-AF65-F5344CB8AC3E}">
        <p14:creationId xmlns:p14="http://schemas.microsoft.com/office/powerpoint/2010/main" val="15595730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11700" y="2638423"/>
            <a:ext cx="4521200" cy="1325563"/>
          </a:xfrm>
        </p:spPr>
        <p:txBody>
          <a:bodyPr/>
          <a:lstStyle/>
          <a:p>
            <a:r>
              <a:rPr lang="en-GB" dirty="0"/>
              <a:t>Assignment</a:t>
            </a:r>
            <a:endParaRPr lang="en-US" dirty="0"/>
          </a:p>
        </p:txBody>
      </p:sp>
      <p:graphicFrame>
        <p:nvGraphicFramePr>
          <p:cNvPr id="5" name="Object 4"/>
          <p:cNvGraphicFramePr>
            <a:graphicFrameLocks noChangeAspect="1"/>
          </p:cNvGraphicFramePr>
          <p:nvPr/>
        </p:nvGraphicFramePr>
        <p:xfrm>
          <a:off x="3778268" y="2980555"/>
          <a:ext cx="831832" cy="641301"/>
        </p:xfrm>
        <a:graphic>
          <a:graphicData uri="http://schemas.openxmlformats.org/presentationml/2006/ole">
            <mc:AlternateContent xmlns:mc="http://schemas.openxmlformats.org/markup-compatibility/2006">
              <mc:Choice xmlns:v="urn:schemas-microsoft-com:vml" Requires="v">
                <p:oleObj spid="_x0000_s4169" name="Image" r:id="rId3" imgW="2272680" imgH="1752120" progId="Photoshop.Image.13">
                  <p:embed/>
                </p:oleObj>
              </mc:Choice>
              <mc:Fallback>
                <p:oleObj name="Image" r:id="rId3" imgW="2272680" imgH="1752120" progId="Photoshop.Image.13">
                  <p:embed/>
                  <p:pic>
                    <p:nvPicPr>
                      <p:cNvPr id="5" name="Object 4"/>
                      <p:cNvPicPr/>
                      <p:nvPr/>
                    </p:nvPicPr>
                    <p:blipFill>
                      <a:blip r:embed="rId4"/>
                      <a:stretch>
                        <a:fillRect/>
                      </a:stretch>
                    </p:blipFill>
                    <p:spPr>
                      <a:xfrm>
                        <a:off x="3778268" y="2980555"/>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9648634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Assignment</a:t>
            </a:r>
            <a:endParaRPr lang="en-US" dirty="0"/>
          </a:p>
        </p:txBody>
      </p:sp>
      <p:sp>
        <p:nvSpPr>
          <p:cNvPr id="3" name="Content Placeholder 2"/>
          <p:cNvSpPr>
            <a:spLocks noGrp="1"/>
          </p:cNvSpPr>
          <p:nvPr>
            <p:ph idx="1"/>
          </p:nvPr>
        </p:nvSpPr>
        <p:spPr>
          <a:xfrm>
            <a:off x="838200" y="1787525"/>
            <a:ext cx="10515600" cy="4351338"/>
          </a:xfrm>
        </p:spPr>
        <p:txBody>
          <a:bodyPr>
            <a:normAutofit fontScale="92500" lnSpcReduction="20000"/>
          </a:bodyPr>
          <a:lstStyle/>
          <a:p>
            <a:r>
              <a:rPr lang="en-GB" dirty="0"/>
              <a:t>This module contains a single assignment</a:t>
            </a:r>
          </a:p>
          <a:p>
            <a:r>
              <a:rPr lang="en-GB" dirty="0"/>
              <a:t>Spans weeks 1-10</a:t>
            </a:r>
          </a:p>
          <a:p>
            <a:r>
              <a:rPr lang="en-GB" dirty="0"/>
              <a:t>This is all you will be doing in the labs</a:t>
            </a:r>
          </a:p>
          <a:p>
            <a:r>
              <a:rPr lang="en-GB" dirty="0"/>
              <a:t>You are also expected to work extensively outside labs</a:t>
            </a:r>
          </a:p>
          <a:p>
            <a:endParaRPr lang="en-GB" dirty="0"/>
          </a:p>
          <a:p>
            <a:r>
              <a:rPr lang="en-GB" dirty="0"/>
              <a:t>Assignment has two parts</a:t>
            </a:r>
          </a:p>
          <a:p>
            <a:pPr lvl="1"/>
            <a:r>
              <a:rPr lang="en-GB" dirty="0"/>
              <a:t>Creating a prototype game (AI programming)</a:t>
            </a:r>
          </a:p>
          <a:p>
            <a:pPr lvl="1"/>
            <a:r>
              <a:rPr lang="en-GB" dirty="0"/>
              <a:t>Writing a blog (report)</a:t>
            </a:r>
          </a:p>
          <a:p>
            <a:pPr lvl="1"/>
            <a:endParaRPr lang="en-GB" dirty="0"/>
          </a:p>
          <a:p>
            <a:r>
              <a:rPr lang="en-GB" dirty="0"/>
              <a:t>The assignment document is available on blackboard</a:t>
            </a:r>
          </a:p>
          <a:p>
            <a:r>
              <a:rPr lang="en-GB" dirty="0"/>
              <a:t>Lets have a look…</a:t>
            </a:r>
          </a:p>
        </p:txBody>
      </p:sp>
      <p:sp>
        <p:nvSpPr>
          <p:cNvPr id="4" name="5-Point Star 3"/>
          <p:cNvSpPr/>
          <p:nvPr/>
        </p:nvSpPr>
        <p:spPr>
          <a:xfrm>
            <a:off x="10955323" y="5790720"/>
            <a:ext cx="796954" cy="696286"/>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25288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solidFill>
                  <a:schemeClr val="accent1"/>
                </a:solidFill>
              </a:rPr>
              <a:t>ICP2025</a:t>
            </a:r>
            <a:r>
              <a:rPr lang="en-GB" dirty="0"/>
              <a:t> Assignment</a:t>
            </a:r>
            <a:endParaRPr lang="en-US" dirty="0"/>
          </a:p>
        </p:txBody>
      </p:sp>
      <p:sp>
        <p:nvSpPr>
          <p:cNvPr id="3" name="Content Placeholder 2"/>
          <p:cNvSpPr>
            <a:spLocks noGrp="1"/>
          </p:cNvSpPr>
          <p:nvPr>
            <p:ph idx="1"/>
          </p:nvPr>
        </p:nvSpPr>
        <p:spPr/>
        <p:txBody>
          <a:bodyPr/>
          <a:lstStyle/>
          <a:p>
            <a:r>
              <a:rPr lang="en-GB" dirty="0"/>
              <a:t>Your assignment contributes to 70% of the overall module mark based on the following split:</a:t>
            </a:r>
          </a:p>
          <a:p>
            <a:endParaRPr lang="en-GB" dirty="0"/>
          </a:p>
          <a:p>
            <a:pPr marL="0" indent="0">
              <a:buNone/>
            </a:pPr>
            <a:r>
              <a:rPr lang="en-GB" dirty="0"/>
              <a:t>                                               Final Game:    45%</a:t>
            </a:r>
          </a:p>
          <a:p>
            <a:pPr marL="0" indent="0">
              <a:buNone/>
            </a:pPr>
            <a:r>
              <a:rPr lang="en-GB" dirty="0"/>
              <a:t>                                               Blog:                25%</a:t>
            </a:r>
          </a:p>
          <a:p>
            <a:pPr marL="0" indent="0">
              <a:buNone/>
            </a:pPr>
            <a:endParaRPr lang="en-GB" dirty="0"/>
          </a:p>
          <a:p>
            <a:r>
              <a:rPr lang="en-GB" dirty="0"/>
              <a:t>We highly recommend you read and return to the assignment document regularly over the course of the semester</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3189591367"/>
              </p:ext>
            </p:extLst>
          </p:nvPr>
        </p:nvGraphicFramePr>
        <p:xfrm>
          <a:off x="3676668" y="3359993"/>
          <a:ext cx="831832" cy="641301"/>
        </p:xfrm>
        <a:graphic>
          <a:graphicData uri="http://schemas.openxmlformats.org/presentationml/2006/ole">
            <mc:AlternateContent xmlns:mc="http://schemas.openxmlformats.org/markup-compatibility/2006">
              <mc:Choice xmlns:v="urn:schemas-microsoft-com:vml" Requires="v">
                <p:oleObj spid="_x0000_s5193" name="Image" r:id="rId3" imgW="2272680" imgH="1752120" progId="Photoshop.Image.13">
                  <p:embed/>
                </p:oleObj>
              </mc:Choice>
              <mc:Fallback>
                <p:oleObj name="Image" r:id="rId3" imgW="2272680" imgH="1752120" progId="Photoshop.Image.13">
                  <p:embed/>
                  <p:pic>
                    <p:nvPicPr>
                      <p:cNvPr id="5" name="Object 4"/>
                      <p:cNvPicPr/>
                      <p:nvPr/>
                    </p:nvPicPr>
                    <p:blipFill>
                      <a:blip r:embed="rId4"/>
                      <a:stretch>
                        <a:fillRect/>
                      </a:stretch>
                    </p:blipFill>
                    <p:spPr>
                      <a:xfrm>
                        <a:off x="3676668" y="3359993"/>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25188649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solidFill>
                  <a:srgbClr val="00B050"/>
                </a:solidFill>
              </a:rPr>
              <a:t>ICP3025</a:t>
            </a:r>
            <a:r>
              <a:rPr lang="en-GB" dirty="0"/>
              <a:t> Assignment</a:t>
            </a:r>
            <a:endParaRPr lang="en-US" dirty="0"/>
          </a:p>
        </p:txBody>
      </p:sp>
      <p:sp>
        <p:nvSpPr>
          <p:cNvPr id="3" name="Content Placeholder 2"/>
          <p:cNvSpPr>
            <a:spLocks noGrp="1"/>
          </p:cNvSpPr>
          <p:nvPr>
            <p:ph idx="1"/>
          </p:nvPr>
        </p:nvSpPr>
        <p:spPr/>
        <p:txBody>
          <a:bodyPr/>
          <a:lstStyle/>
          <a:p>
            <a:r>
              <a:rPr lang="en-GB" dirty="0"/>
              <a:t>Your assignment contributes to 50% of the overall module mark based on the following split:</a:t>
            </a:r>
          </a:p>
          <a:p>
            <a:endParaRPr lang="en-GB" dirty="0"/>
          </a:p>
          <a:p>
            <a:pPr marL="0" indent="0">
              <a:buNone/>
            </a:pPr>
            <a:r>
              <a:rPr lang="en-GB" dirty="0"/>
              <a:t>                                               Final Game:    25%</a:t>
            </a:r>
          </a:p>
          <a:p>
            <a:pPr marL="0" indent="0">
              <a:buNone/>
            </a:pPr>
            <a:r>
              <a:rPr lang="en-GB" dirty="0"/>
              <a:t>                                               Blog:                25%</a:t>
            </a:r>
          </a:p>
          <a:p>
            <a:pPr marL="0" indent="0">
              <a:buNone/>
            </a:pPr>
            <a:endParaRPr lang="en-GB" dirty="0"/>
          </a:p>
          <a:p>
            <a:r>
              <a:rPr lang="en-GB" dirty="0"/>
              <a:t>We highly recommend you read and return to the assignment document regularly over the course of the semester</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176326683"/>
              </p:ext>
            </p:extLst>
          </p:nvPr>
        </p:nvGraphicFramePr>
        <p:xfrm>
          <a:off x="3676668" y="3359993"/>
          <a:ext cx="831832" cy="641301"/>
        </p:xfrm>
        <a:graphic>
          <a:graphicData uri="http://schemas.openxmlformats.org/presentationml/2006/ole">
            <mc:AlternateContent xmlns:mc="http://schemas.openxmlformats.org/markup-compatibility/2006">
              <mc:Choice xmlns:v="urn:schemas-microsoft-com:vml" Requires="v">
                <p:oleObj spid="_x0000_s6217" name="Image" r:id="rId3" imgW="2272680" imgH="1752120" progId="Photoshop.Image.13">
                  <p:embed/>
                </p:oleObj>
              </mc:Choice>
              <mc:Fallback>
                <p:oleObj name="Image" r:id="rId3" imgW="2272680" imgH="1752120" progId="Photoshop.Image.13">
                  <p:embed/>
                  <p:pic>
                    <p:nvPicPr>
                      <p:cNvPr id="4" name="Object 3"/>
                      <p:cNvPicPr/>
                      <p:nvPr/>
                    </p:nvPicPr>
                    <p:blipFill>
                      <a:blip r:embed="rId4"/>
                      <a:stretch>
                        <a:fillRect/>
                      </a:stretch>
                    </p:blipFill>
                    <p:spPr>
                      <a:xfrm>
                        <a:off x="3676668" y="3359993"/>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39038111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solidFill>
                  <a:schemeClr val="accent4"/>
                </a:solidFill>
              </a:rPr>
              <a:t>ICE4732</a:t>
            </a:r>
            <a:r>
              <a:rPr lang="en-GB" dirty="0"/>
              <a:t> Assignment</a:t>
            </a:r>
            <a:endParaRPr lang="en-US" dirty="0"/>
          </a:p>
        </p:txBody>
      </p:sp>
      <p:sp>
        <p:nvSpPr>
          <p:cNvPr id="3" name="Content Placeholder 2"/>
          <p:cNvSpPr>
            <a:spLocks noGrp="1"/>
          </p:cNvSpPr>
          <p:nvPr>
            <p:ph idx="1"/>
          </p:nvPr>
        </p:nvSpPr>
        <p:spPr/>
        <p:txBody>
          <a:bodyPr/>
          <a:lstStyle/>
          <a:p>
            <a:r>
              <a:rPr lang="en-GB" dirty="0"/>
              <a:t>Your assignment contributes to 70% of the overall module mark based on the following split:</a:t>
            </a:r>
          </a:p>
          <a:p>
            <a:endParaRPr lang="en-GB" dirty="0"/>
          </a:p>
          <a:p>
            <a:pPr marL="0" indent="0">
              <a:buNone/>
            </a:pPr>
            <a:r>
              <a:rPr lang="en-GB" dirty="0"/>
              <a:t>                                               Final Game:    35%</a:t>
            </a:r>
          </a:p>
          <a:p>
            <a:pPr marL="0" indent="0">
              <a:buNone/>
            </a:pPr>
            <a:r>
              <a:rPr lang="en-GB" dirty="0"/>
              <a:t>                                               Blog:                35%</a:t>
            </a:r>
          </a:p>
          <a:p>
            <a:pPr marL="0" indent="0">
              <a:buNone/>
            </a:pPr>
            <a:endParaRPr lang="en-GB" dirty="0"/>
          </a:p>
          <a:p>
            <a:r>
              <a:rPr lang="en-GB" dirty="0"/>
              <a:t>We highly recommend you read and return to the assignment document regularly over the course of the semester</a:t>
            </a:r>
            <a:endParaRPr lang="en-US" dirty="0"/>
          </a:p>
        </p:txBody>
      </p:sp>
      <p:graphicFrame>
        <p:nvGraphicFramePr>
          <p:cNvPr id="4" name="Object 3"/>
          <p:cNvGraphicFramePr>
            <a:graphicFrameLocks noChangeAspect="1"/>
          </p:cNvGraphicFramePr>
          <p:nvPr/>
        </p:nvGraphicFramePr>
        <p:xfrm>
          <a:off x="3676668" y="3359993"/>
          <a:ext cx="831832" cy="641301"/>
        </p:xfrm>
        <a:graphic>
          <a:graphicData uri="http://schemas.openxmlformats.org/presentationml/2006/ole">
            <mc:AlternateContent xmlns:mc="http://schemas.openxmlformats.org/markup-compatibility/2006">
              <mc:Choice xmlns:v="urn:schemas-microsoft-com:vml" Requires="v">
                <p:oleObj spid="_x0000_s12350" name="Image" r:id="rId3" imgW="2272680" imgH="1752120" progId="Photoshop.Image.13">
                  <p:embed/>
                </p:oleObj>
              </mc:Choice>
              <mc:Fallback>
                <p:oleObj name="Image" r:id="rId3" imgW="2272680" imgH="1752120" progId="Photoshop.Image.13">
                  <p:embed/>
                  <p:pic>
                    <p:nvPicPr>
                      <p:cNvPr id="4" name="Object 3"/>
                      <p:cNvPicPr/>
                      <p:nvPr/>
                    </p:nvPicPr>
                    <p:blipFill>
                      <a:blip r:embed="rId4"/>
                      <a:stretch>
                        <a:fillRect/>
                      </a:stretch>
                    </p:blipFill>
                    <p:spPr>
                      <a:xfrm>
                        <a:off x="3676668" y="3359993"/>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4459366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Mark Breakdown</a:t>
            </a:r>
            <a:endParaRPr lang="en-US" dirty="0"/>
          </a:p>
        </p:txBody>
      </p:sp>
      <p:sp>
        <p:nvSpPr>
          <p:cNvPr id="3" name="Content Placeholder 2"/>
          <p:cNvSpPr>
            <a:spLocks noGrp="1"/>
          </p:cNvSpPr>
          <p:nvPr>
            <p:ph idx="1"/>
          </p:nvPr>
        </p:nvSpPr>
        <p:spPr>
          <a:xfrm>
            <a:off x="939800" y="5256213"/>
            <a:ext cx="10414000" cy="1514475"/>
          </a:xfrm>
        </p:spPr>
        <p:txBody>
          <a:bodyPr>
            <a:normAutofit/>
          </a:bodyPr>
          <a:lstStyle/>
          <a:p>
            <a:pPr marL="0" indent="0">
              <a:buNone/>
            </a:pPr>
            <a:r>
              <a:rPr lang="en-GB" sz="2400" dirty="0"/>
              <a:t>There are three distinctly different modules which will be taught within this course of study. </a:t>
            </a:r>
            <a:r>
              <a:rPr lang="en-GB" sz="2400" b="1" dirty="0"/>
              <a:t>Although the assignments will be similar they will be assessing different things</a:t>
            </a:r>
            <a:r>
              <a:rPr lang="en-GB" sz="2400" dirty="0"/>
              <a:t>. For more details look at your module descriptor and assignment sheet (available on Blackboard).</a:t>
            </a:r>
            <a:endParaRPr lang="en-US" sz="2400" dirty="0"/>
          </a:p>
        </p:txBody>
      </p:sp>
      <p:sp>
        <p:nvSpPr>
          <p:cNvPr id="4" name="TextBox 3"/>
          <p:cNvSpPr txBox="1"/>
          <p:nvPr/>
        </p:nvSpPr>
        <p:spPr>
          <a:xfrm>
            <a:off x="1041400" y="1905000"/>
            <a:ext cx="3352800" cy="954107"/>
          </a:xfrm>
          <a:prstGeom prst="rect">
            <a:avLst/>
          </a:prstGeom>
        </p:spPr>
        <p:style>
          <a:lnRef idx="3">
            <a:schemeClr val="lt1"/>
          </a:lnRef>
          <a:fillRef idx="1">
            <a:schemeClr val="accent1"/>
          </a:fillRef>
          <a:effectRef idx="1">
            <a:schemeClr val="accent1"/>
          </a:effectRef>
          <a:fontRef idx="minor">
            <a:schemeClr val="lt1"/>
          </a:fontRef>
        </p:style>
        <p:txBody>
          <a:bodyPr wrap="square" rtlCol="0">
            <a:spAutoFit/>
          </a:bodyPr>
          <a:lstStyle/>
          <a:p>
            <a:r>
              <a:rPr lang="en-GB" sz="2800" dirty="0"/>
              <a:t>Y2: Computer Science</a:t>
            </a:r>
          </a:p>
          <a:p>
            <a:r>
              <a:rPr lang="en-GB" sz="2800" dirty="0"/>
              <a:t>Creative Tech</a:t>
            </a:r>
            <a:endParaRPr lang="en-US" sz="2800" dirty="0"/>
          </a:p>
        </p:txBody>
      </p:sp>
      <p:sp>
        <p:nvSpPr>
          <p:cNvPr id="5" name="TextBox 4"/>
          <p:cNvSpPr txBox="1"/>
          <p:nvPr/>
        </p:nvSpPr>
        <p:spPr>
          <a:xfrm>
            <a:off x="4660900" y="1904999"/>
            <a:ext cx="3263900" cy="95410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GB" sz="2800" dirty="0"/>
              <a:t>Y3: Computer Information Systems</a:t>
            </a:r>
            <a:endParaRPr lang="en-US" sz="2800" dirty="0"/>
          </a:p>
        </p:txBody>
      </p:sp>
      <p:sp>
        <p:nvSpPr>
          <p:cNvPr id="6" name="TextBox 5"/>
          <p:cNvSpPr txBox="1"/>
          <p:nvPr/>
        </p:nvSpPr>
        <p:spPr>
          <a:xfrm>
            <a:off x="8089900" y="1904998"/>
            <a:ext cx="3352800" cy="9541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GB" sz="2800" dirty="0"/>
              <a:t>Y4: Masters</a:t>
            </a:r>
          </a:p>
          <a:p>
            <a:endParaRPr lang="en-US" sz="2800" dirty="0"/>
          </a:p>
        </p:txBody>
      </p:sp>
      <p:sp>
        <p:nvSpPr>
          <p:cNvPr id="8" name="TextBox 7"/>
          <p:cNvSpPr txBox="1"/>
          <p:nvPr/>
        </p:nvSpPr>
        <p:spPr>
          <a:xfrm>
            <a:off x="1085850" y="2998232"/>
            <a:ext cx="3308350" cy="178510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sz="2800" dirty="0"/>
              <a:t>Assignment:    70%</a:t>
            </a:r>
          </a:p>
          <a:p>
            <a:pPr marL="457200" indent="-457200">
              <a:buFont typeface="Arial" panose="020B0604020202020204" pitchFamily="34" charset="0"/>
              <a:buChar char="•"/>
            </a:pPr>
            <a:r>
              <a:rPr lang="en-GB" dirty="0"/>
              <a:t>Game Implementation: 45%</a:t>
            </a:r>
          </a:p>
          <a:p>
            <a:pPr marL="457200" indent="-457200">
              <a:buFont typeface="Arial" panose="020B0604020202020204" pitchFamily="34" charset="0"/>
              <a:buChar char="•"/>
            </a:pPr>
            <a:r>
              <a:rPr lang="en-GB" dirty="0"/>
              <a:t>Blog / </a:t>
            </a:r>
            <a:r>
              <a:rPr lang="en-GB" dirty="0" err="1"/>
              <a:t>Writeup</a:t>
            </a:r>
            <a:r>
              <a:rPr lang="en-GB" dirty="0"/>
              <a:t>: 25%</a:t>
            </a:r>
          </a:p>
          <a:p>
            <a:pPr marL="457200" indent="-457200">
              <a:buFont typeface="Arial" panose="020B0604020202020204" pitchFamily="34" charset="0"/>
              <a:buChar char="•"/>
            </a:pPr>
            <a:endParaRPr lang="en-GB" dirty="0"/>
          </a:p>
          <a:p>
            <a:r>
              <a:rPr lang="en-GB" sz="2800" dirty="0"/>
              <a:t>Exam:  30%</a:t>
            </a:r>
            <a:endParaRPr lang="en-US" sz="2800" dirty="0"/>
          </a:p>
        </p:txBody>
      </p:sp>
      <p:sp>
        <p:nvSpPr>
          <p:cNvPr id="9" name="TextBox 8"/>
          <p:cNvSpPr txBox="1"/>
          <p:nvPr/>
        </p:nvSpPr>
        <p:spPr>
          <a:xfrm>
            <a:off x="4660900" y="2998232"/>
            <a:ext cx="3263900" cy="178510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sz="2800" dirty="0"/>
              <a:t>Assignment:    50%</a:t>
            </a:r>
          </a:p>
          <a:p>
            <a:pPr marL="457200" indent="-457200">
              <a:buFont typeface="Arial" panose="020B0604020202020204" pitchFamily="34" charset="0"/>
              <a:buChar char="•"/>
            </a:pPr>
            <a:r>
              <a:rPr lang="en-GB" dirty="0"/>
              <a:t>Game Implementation: 25%</a:t>
            </a:r>
          </a:p>
          <a:p>
            <a:pPr marL="457200" indent="-457200">
              <a:buFont typeface="Arial" panose="020B0604020202020204" pitchFamily="34" charset="0"/>
              <a:buChar char="•"/>
            </a:pPr>
            <a:r>
              <a:rPr lang="en-GB" dirty="0"/>
              <a:t>Blog / </a:t>
            </a:r>
            <a:r>
              <a:rPr lang="en-GB" dirty="0" err="1"/>
              <a:t>Writeup</a:t>
            </a:r>
            <a:r>
              <a:rPr lang="en-GB" dirty="0"/>
              <a:t>: 25%</a:t>
            </a:r>
          </a:p>
          <a:p>
            <a:pPr marL="457200" indent="-457200">
              <a:buFont typeface="Arial" panose="020B0604020202020204" pitchFamily="34" charset="0"/>
              <a:buChar char="•"/>
            </a:pPr>
            <a:endParaRPr lang="en-GB" dirty="0"/>
          </a:p>
          <a:p>
            <a:r>
              <a:rPr lang="en-GB" sz="2800" dirty="0"/>
              <a:t>Exam:  50%</a:t>
            </a:r>
            <a:endParaRPr lang="en-US" sz="2800" dirty="0"/>
          </a:p>
        </p:txBody>
      </p:sp>
      <p:sp>
        <p:nvSpPr>
          <p:cNvPr id="10" name="TextBox 9"/>
          <p:cNvSpPr txBox="1"/>
          <p:nvPr/>
        </p:nvSpPr>
        <p:spPr>
          <a:xfrm>
            <a:off x="8089900" y="2998232"/>
            <a:ext cx="3352800" cy="178510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sz="2800" dirty="0"/>
              <a:t>Assignment:    70%</a:t>
            </a:r>
          </a:p>
          <a:p>
            <a:pPr marL="457200" indent="-457200">
              <a:buFont typeface="Arial" panose="020B0604020202020204" pitchFamily="34" charset="0"/>
              <a:buChar char="•"/>
            </a:pPr>
            <a:r>
              <a:rPr lang="en-GB" dirty="0"/>
              <a:t>Game Implementation: 35%</a:t>
            </a:r>
          </a:p>
          <a:p>
            <a:pPr marL="457200" indent="-457200">
              <a:buFont typeface="Arial" panose="020B0604020202020204" pitchFamily="34" charset="0"/>
              <a:buChar char="•"/>
            </a:pPr>
            <a:r>
              <a:rPr lang="en-GB" dirty="0"/>
              <a:t>Blog / </a:t>
            </a:r>
            <a:r>
              <a:rPr lang="en-GB" dirty="0" err="1"/>
              <a:t>Writeup</a:t>
            </a:r>
            <a:r>
              <a:rPr lang="en-GB" dirty="0"/>
              <a:t>: 35%</a:t>
            </a:r>
          </a:p>
          <a:p>
            <a:pPr marL="457200" indent="-457200">
              <a:buFont typeface="Arial" panose="020B0604020202020204" pitchFamily="34" charset="0"/>
              <a:buChar char="•"/>
            </a:pPr>
            <a:endParaRPr lang="en-GB" dirty="0"/>
          </a:p>
          <a:p>
            <a:r>
              <a:rPr lang="en-GB" sz="2800" dirty="0"/>
              <a:t>Exam:  30%</a:t>
            </a:r>
            <a:endParaRPr lang="en-US" sz="2800" dirty="0"/>
          </a:p>
        </p:txBody>
      </p:sp>
    </p:spTree>
    <p:extLst>
      <p:ext uri="{BB962C8B-B14F-4D97-AF65-F5344CB8AC3E}">
        <p14:creationId xmlns:p14="http://schemas.microsoft.com/office/powerpoint/2010/main" val="21132399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11358" y="2678617"/>
            <a:ext cx="4521200" cy="1325563"/>
          </a:xfrm>
        </p:spPr>
        <p:txBody>
          <a:bodyPr/>
          <a:lstStyle/>
          <a:p>
            <a:r>
              <a:rPr lang="en-GB" dirty="0"/>
              <a:t>Game Engines</a:t>
            </a:r>
            <a:endParaRPr lang="en-US" dirty="0"/>
          </a:p>
        </p:txBody>
      </p:sp>
      <p:graphicFrame>
        <p:nvGraphicFramePr>
          <p:cNvPr id="5" name="Object 4"/>
          <p:cNvGraphicFramePr>
            <a:graphicFrameLocks noChangeAspect="1"/>
          </p:cNvGraphicFramePr>
          <p:nvPr>
            <p:extLst/>
          </p:nvPr>
        </p:nvGraphicFramePr>
        <p:xfrm>
          <a:off x="3977926" y="3020749"/>
          <a:ext cx="831832" cy="641301"/>
        </p:xfrm>
        <a:graphic>
          <a:graphicData uri="http://schemas.openxmlformats.org/presentationml/2006/ole">
            <mc:AlternateContent xmlns:mc="http://schemas.openxmlformats.org/markup-compatibility/2006">
              <mc:Choice xmlns:v="urn:schemas-microsoft-com:vml" Requires="v">
                <p:oleObj spid="_x0000_s25624" name="Image" r:id="rId3" imgW="2272680" imgH="1752120" progId="Photoshop.Image.13">
                  <p:embed/>
                </p:oleObj>
              </mc:Choice>
              <mc:Fallback>
                <p:oleObj name="Image" r:id="rId3" imgW="2272680" imgH="1752120" progId="Photoshop.Image.13">
                  <p:embed/>
                  <p:pic>
                    <p:nvPicPr>
                      <p:cNvPr id="5" name="Object 4"/>
                      <p:cNvPicPr/>
                      <p:nvPr/>
                    </p:nvPicPr>
                    <p:blipFill>
                      <a:blip r:embed="rId4"/>
                      <a:stretch>
                        <a:fillRect/>
                      </a:stretch>
                    </p:blipFill>
                    <p:spPr>
                      <a:xfrm>
                        <a:off x="3977926" y="3020749"/>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14651797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Game Engines</a:t>
            </a:r>
            <a:endParaRPr lang="en-US" dirty="0"/>
          </a:p>
        </p:txBody>
      </p:sp>
      <p:sp>
        <p:nvSpPr>
          <p:cNvPr id="3" name="Content Placeholder 2"/>
          <p:cNvSpPr>
            <a:spLocks noGrp="1"/>
          </p:cNvSpPr>
          <p:nvPr>
            <p:ph idx="1"/>
          </p:nvPr>
        </p:nvSpPr>
        <p:spPr>
          <a:xfrm>
            <a:off x="838199" y="1825625"/>
            <a:ext cx="10973499" cy="4351338"/>
          </a:xfrm>
        </p:spPr>
        <p:txBody>
          <a:bodyPr/>
          <a:lstStyle/>
          <a:p>
            <a:r>
              <a:rPr lang="en-GB" b="1" dirty="0"/>
              <a:t>This module is platform agnostic </a:t>
            </a:r>
            <a:r>
              <a:rPr lang="en-GB" dirty="0"/>
              <a:t>– we are not here to teach you a specific programming language or engine</a:t>
            </a:r>
          </a:p>
          <a:p>
            <a:endParaRPr lang="en-GB" dirty="0"/>
          </a:p>
          <a:p>
            <a:r>
              <a:rPr lang="en-GB" dirty="0"/>
              <a:t>The aim is to teach you how to implement various Game AI algorithms</a:t>
            </a:r>
          </a:p>
          <a:p>
            <a:endParaRPr lang="en-GB" dirty="0"/>
          </a:p>
          <a:p>
            <a:r>
              <a:rPr lang="en-GB" dirty="0">
                <a:solidFill>
                  <a:srgbClr val="C00000"/>
                </a:solidFill>
              </a:rPr>
              <a:t>You are free to use any programming language or game engine for your project</a:t>
            </a:r>
            <a:endParaRPr lang="en-US" dirty="0">
              <a:solidFill>
                <a:srgbClr val="C00000"/>
              </a:solidFill>
            </a:endParaRPr>
          </a:p>
        </p:txBody>
      </p:sp>
    </p:spTree>
    <p:extLst>
      <p:ext uri="{BB962C8B-B14F-4D97-AF65-F5344CB8AC3E}">
        <p14:creationId xmlns:p14="http://schemas.microsoft.com/office/powerpoint/2010/main" val="29792268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10100" y="2638425"/>
            <a:ext cx="3213100" cy="1325563"/>
          </a:xfrm>
        </p:spPr>
        <p:txBody>
          <a:bodyPr/>
          <a:lstStyle/>
          <a:p>
            <a:r>
              <a:rPr lang="en-GB" dirty="0"/>
              <a:t>Introduction</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1019977644"/>
              </p:ext>
            </p:extLst>
          </p:nvPr>
        </p:nvGraphicFramePr>
        <p:xfrm>
          <a:off x="3778268" y="2980555"/>
          <a:ext cx="831832" cy="641301"/>
        </p:xfrm>
        <a:graphic>
          <a:graphicData uri="http://schemas.openxmlformats.org/presentationml/2006/ole">
            <mc:AlternateContent xmlns:mc="http://schemas.openxmlformats.org/markup-compatibility/2006">
              <mc:Choice xmlns:v="urn:schemas-microsoft-com:vml" Requires="v">
                <p:oleObj spid="_x0000_s2124" name="Image" r:id="rId3" imgW="2272680" imgH="1752120" progId="Photoshop.Image.13">
                  <p:embed/>
                </p:oleObj>
              </mc:Choice>
              <mc:Fallback>
                <p:oleObj name="Image" r:id="rId3" imgW="2272680" imgH="1752120" progId="Photoshop.Image.13">
                  <p:embed/>
                  <p:pic>
                    <p:nvPicPr>
                      <p:cNvPr id="4" name="Object 3"/>
                      <p:cNvPicPr/>
                      <p:nvPr/>
                    </p:nvPicPr>
                    <p:blipFill>
                      <a:blip r:embed="rId4"/>
                      <a:stretch>
                        <a:fillRect/>
                      </a:stretch>
                    </p:blipFill>
                    <p:spPr>
                      <a:xfrm>
                        <a:off x="3778268" y="2980555"/>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20887897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Game Engines</a:t>
            </a:r>
            <a:endParaRPr lang="en-US" dirty="0"/>
          </a:p>
        </p:txBody>
      </p:sp>
      <p:sp>
        <p:nvSpPr>
          <p:cNvPr id="3" name="Content Placeholder 2"/>
          <p:cNvSpPr>
            <a:spLocks noGrp="1"/>
          </p:cNvSpPr>
          <p:nvPr>
            <p:ph idx="1"/>
          </p:nvPr>
        </p:nvSpPr>
        <p:spPr/>
        <p:txBody>
          <a:bodyPr>
            <a:normAutofit fontScale="92500" lnSpcReduction="20000"/>
          </a:bodyPr>
          <a:lstStyle/>
          <a:p>
            <a:r>
              <a:rPr lang="en-GB" dirty="0"/>
              <a:t>There are many programming languages and game engines available</a:t>
            </a:r>
            <a:endParaRPr lang="en-GB" dirty="0">
              <a:solidFill>
                <a:srgbClr val="C00000"/>
              </a:solidFill>
            </a:endParaRPr>
          </a:p>
          <a:p>
            <a:r>
              <a:rPr lang="en-GB" dirty="0">
                <a:solidFill>
                  <a:srgbClr val="C00000"/>
                </a:solidFill>
              </a:rPr>
              <a:t>We recommend you work from your own desktop / laptop</a:t>
            </a:r>
          </a:p>
          <a:p>
            <a:endParaRPr lang="en-GB" dirty="0">
              <a:solidFill>
                <a:srgbClr val="C00000"/>
              </a:solidFill>
            </a:endParaRPr>
          </a:p>
          <a:p>
            <a:r>
              <a:rPr lang="en-GB" dirty="0"/>
              <a:t>If you have a desktop / laptop</a:t>
            </a:r>
          </a:p>
          <a:p>
            <a:pPr lvl="1"/>
            <a:r>
              <a:rPr lang="en-GB" dirty="0"/>
              <a:t>Unity (recommended)</a:t>
            </a:r>
          </a:p>
          <a:p>
            <a:pPr lvl="1"/>
            <a:r>
              <a:rPr lang="en-GB" dirty="0" err="1"/>
              <a:t>Netlogo</a:t>
            </a:r>
            <a:r>
              <a:rPr lang="en-GB" dirty="0"/>
              <a:t> (recommended)</a:t>
            </a:r>
          </a:p>
          <a:p>
            <a:pPr lvl="1"/>
            <a:r>
              <a:rPr lang="en-GB" dirty="0" err="1"/>
              <a:t>Gamemaker</a:t>
            </a:r>
            <a:endParaRPr lang="en-GB" dirty="0"/>
          </a:p>
          <a:p>
            <a:pPr lvl="1"/>
            <a:r>
              <a:rPr lang="en-GB" dirty="0"/>
              <a:t>Unreal Engine</a:t>
            </a:r>
          </a:p>
          <a:p>
            <a:endParaRPr lang="en-GB" dirty="0"/>
          </a:p>
          <a:p>
            <a:r>
              <a:rPr lang="en-GB" dirty="0"/>
              <a:t>If you want to use University lab machines only</a:t>
            </a:r>
          </a:p>
          <a:p>
            <a:pPr lvl="1"/>
            <a:r>
              <a:rPr lang="en-GB" dirty="0" err="1"/>
              <a:t>Netlogo</a:t>
            </a:r>
            <a:r>
              <a:rPr lang="en-GB" dirty="0"/>
              <a:t> (recommended)</a:t>
            </a:r>
          </a:p>
          <a:p>
            <a:pPr lvl="1"/>
            <a:r>
              <a:rPr lang="en-GB" dirty="0"/>
              <a:t>Java</a:t>
            </a:r>
          </a:p>
          <a:p>
            <a:pPr marL="457200" lvl="1" indent="0">
              <a:buNone/>
            </a:pPr>
            <a:endParaRPr lang="en-GB" dirty="0"/>
          </a:p>
        </p:txBody>
      </p:sp>
    </p:spTree>
    <p:extLst>
      <p:ext uri="{BB962C8B-B14F-4D97-AF65-F5344CB8AC3E}">
        <p14:creationId xmlns:p14="http://schemas.microsoft.com/office/powerpoint/2010/main" val="17527938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Unity</a:t>
            </a:r>
            <a:endParaRPr lang="en-US" dirty="0"/>
          </a:p>
        </p:txBody>
      </p:sp>
      <p:pic>
        <p:nvPicPr>
          <p:cNvPr id="7170" name="Picture 2" descr="https://upload.wikimedia.org/wikipedia/commons/8/8a/Official_unity_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21080" y="5244555"/>
            <a:ext cx="2562225" cy="932408"/>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http://blog.sptechnolab.com/wp-content/uploads/2013/11/unity-3d-game-development-engin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8235" y="1255402"/>
            <a:ext cx="5227914" cy="294070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p:cNvSpPr>
            <a:spLocks noGrp="1"/>
          </p:cNvSpPr>
          <p:nvPr>
            <p:ph idx="1"/>
          </p:nvPr>
        </p:nvSpPr>
        <p:spPr>
          <a:xfrm>
            <a:off x="838199" y="1825625"/>
            <a:ext cx="4783373" cy="4351338"/>
          </a:xfrm>
        </p:spPr>
        <p:txBody>
          <a:bodyPr>
            <a:normAutofit fontScale="70000" lnSpcReduction="20000"/>
          </a:bodyPr>
          <a:lstStyle/>
          <a:p>
            <a:r>
              <a:rPr lang="en-GB" dirty="0"/>
              <a:t>On Lab machines (new for 2019)</a:t>
            </a:r>
          </a:p>
          <a:p>
            <a:endParaRPr lang="en-GB" dirty="0"/>
          </a:p>
          <a:p>
            <a:r>
              <a:rPr lang="en-GB" dirty="0"/>
              <a:t>Recommended if you have a decent desktop or laptop</a:t>
            </a:r>
          </a:p>
          <a:p>
            <a:endParaRPr lang="en-GB" dirty="0"/>
          </a:p>
          <a:p>
            <a:r>
              <a:rPr lang="en-GB" dirty="0"/>
              <a:t>Unity Engine is the most popular game engine on the planet. Can be program in C#, </a:t>
            </a:r>
            <a:r>
              <a:rPr lang="en-GB" dirty="0" err="1"/>
              <a:t>Javascript</a:t>
            </a:r>
            <a:r>
              <a:rPr lang="en-GB" dirty="0"/>
              <a:t> or Boo (Python based)</a:t>
            </a:r>
          </a:p>
          <a:p>
            <a:endParaRPr lang="en-GB" dirty="0"/>
          </a:p>
          <a:p>
            <a:r>
              <a:rPr lang="en-GB" dirty="0"/>
              <a:t>We can offer technical support and expertise in Unity</a:t>
            </a:r>
          </a:p>
          <a:p>
            <a:endParaRPr lang="en-GB" dirty="0"/>
          </a:p>
          <a:p>
            <a:r>
              <a:rPr lang="en-GB" dirty="0"/>
              <a:t>Free to install and use on personal machines</a:t>
            </a:r>
            <a:endParaRPr lang="en-US" dirty="0"/>
          </a:p>
        </p:txBody>
      </p:sp>
      <p:sp>
        <p:nvSpPr>
          <p:cNvPr id="7" name="Rectangle 6"/>
          <p:cNvSpPr/>
          <p:nvPr/>
        </p:nvSpPr>
        <p:spPr>
          <a:xfrm>
            <a:off x="6839890" y="4371181"/>
            <a:ext cx="4257150" cy="523220"/>
          </a:xfrm>
          <a:prstGeom prst="rect">
            <a:avLst/>
          </a:prstGeom>
        </p:spPr>
        <p:txBody>
          <a:bodyPr wrap="square">
            <a:spAutoFit/>
          </a:bodyPr>
          <a:lstStyle/>
          <a:p>
            <a:r>
              <a:rPr lang="en-GB" sz="2800" dirty="0">
                <a:hlinkClick r:id="rId4"/>
              </a:rPr>
              <a:t>https://www.unity3d.com</a:t>
            </a:r>
            <a:endParaRPr lang="en-US" sz="2800" dirty="0"/>
          </a:p>
        </p:txBody>
      </p:sp>
      <p:sp>
        <p:nvSpPr>
          <p:cNvPr id="3" name="5-Point Star 2"/>
          <p:cNvSpPr/>
          <p:nvPr/>
        </p:nvSpPr>
        <p:spPr>
          <a:xfrm>
            <a:off x="11097040" y="5872294"/>
            <a:ext cx="865661" cy="74662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95571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a:t>NetLogo</a:t>
            </a:r>
            <a:endParaRPr lang="en-US" dirty="0"/>
          </a:p>
        </p:txBody>
      </p:sp>
      <p:sp>
        <p:nvSpPr>
          <p:cNvPr id="6" name="Content Placeholder 2"/>
          <p:cNvSpPr>
            <a:spLocks noGrp="1"/>
          </p:cNvSpPr>
          <p:nvPr>
            <p:ph idx="1"/>
          </p:nvPr>
        </p:nvSpPr>
        <p:spPr>
          <a:xfrm>
            <a:off x="838199" y="1825626"/>
            <a:ext cx="5489575" cy="2139624"/>
          </a:xfrm>
        </p:spPr>
        <p:txBody>
          <a:bodyPr>
            <a:noAutofit/>
          </a:bodyPr>
          <a:lstStyle/>
          <a:p>
            <a:r>
              <a:rPr lang="en-GB" sz="2000" dirty="0"/>
              <a:t>Recommended if you have a basic laptop or want to work primarily on University machines</a:t>
            </a:r>
          </a:p>
          <a:p>
            <a:endParaRPr lang="en-GB" sz="2000" dirty="0"/>
          </a:p>
          <a:p>
            <a:r>
              <a:rPr lang="en-GB" sz="2000" dirty="0"/>
              <a:t>Free, Agent orientated language</a:t>
            </a:r>
          </a:p>
          <a:p>
            <a:endParaRPr lang="en-GB" sz="2000" dirty="0"/>
          </a:p>
          <a:p>
            <a:r>
              <a:rPr lang="en-GB" sz="2000" dirty="0"/>
              <a:t>Allows for quick implementation of agent-based algorithms</a:t>
            </a:r>
          </a:p>
          <a:p>
            <a:endParaRPr lang="en-GB" sz="2000" dirty="0"/>
          </a:p>
          <a:p>
            <a:r>
              <a:rPr lang="en-GB" sz="2000" dirty="0"/>
              <a:t>Some limitations will make achieving a very high mark more difficult</a:t>
            </a:r>
            <a:endParaRPr lang="en-US" sz="2000" dirty="0"/>
          </a:p>
        </p:txBody>
      </p:sp>
      <p:pic>
        <p:nvPicPr>
          <p:cNvPr id="8194" name="Picture 2" descr="https://upload.wikimedia.org/wikipedia/commons/5/5c/Netlogo-ui.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53873" y="1302127"/>
            <a:ext cx="4668407" cy="398287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248758" y="5284998"/>
            <a:ext cx="5870049" cy="400110"/>
          </a:xfrm>
          <a:prstGeom prst="rect">
            <a:avLst/>
          </a:prstGeom>
        </p:spPr>
        <p:txBody>
          <a:bodyPr wrap="square">
            <a:spAutoFit/>
          </a:bodyPr>
          <a:lstStyle/>
          <a:p>
            <a:r>
              <a:rPr lang="en-GB" sz="2000" dirty="0">
                <a:hlinkClick r:id="rId3"/>
              </a:rPr>
              <a:t>https://ccl.northwestern.edu/netlogo/</a:t>
            </a:r>
            <a:endParaRPr lang="en-US" sz="2000" dirty="0"/>
          </a:p>
        </p:txBody>
      </p:sp>
      <p:sp>
        <p:nvSpPr>
          <p:cNvPr id="4" name="5-Point Star 3"/>
          <p:cNvSpPr/>
          <p:nvPr/>
        </p:nvSpPr>
        <p:spPr>
          <a:xfrm>
            <a:off x="11167572" y="5813938"/>
            <a:ext cx="909415" cy="816123"/>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55868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Other (Unsupported) Options</a:t>
            </a:r>
            <a:endParaRPr lang="en-US" dirty="0"/>
          </a:p>
        </p:txBody>
      </p:sp>
      <p:sp>
        <p:nvSpPr>
          <p:cNvPr id="3" name="Content Placeholder 2"/>
          <p:cNvSpPr>
            <a:spLocks noGrp="1"/>
          </p:cNvSpPr>
          <p:nvPr>
            <p:ph idx="1"/>
          </p:nvPr>
        </p:nvSpPr>
        <p:spPr/>
        <p:txBody>
          <a:bodyPr>
            <a:normAutofit fontScale="92500" lnSpcReduction="10000"/>
          </a:bodyPr>
          <a:lstStyle/>
          <a:p>
            <a:r>
              <a:rPr lang="en-GB" dirty="0"/>
              <a:t>You can use alternative platforms if you wish </a:t>
            </a:r>
          </a:p>
          <a:p>
            <a:endParaRPr lang="en-GB" b="1" dirty="0"/>
          </a:p>
          <a:p>
            <a:r>
              <a:rPr lang="en-GB" b="1" dirty="0"/>
              <a:t>However we will not be able to provide you with the same level of support</a:t>
            </a:r>
          </a:p>
          <a:p>
            <a:endParaRPr lang="en-GB" dirty="0"/>
          </a:p>
          <a:p>
            <a:r>
              <a:rPr lang="en-GB" dirty="0"/>
              <a:t>While we will try to help you where possible we cannot guarantee that we will be able to solve platform or language specific issues.</a:t>
            </a:r>
          </a:p>
          <a:p>
            <a:endParaRPr lang="en-GB" dirty="0"/>
          </a:p>
          <a:p>
            <a:r>
              <a:rPr lang="en-GB" dirty="0"/>
              <a:t>You may already have experience in one of these engines, or you may want to experiment with them to create a specific type of game. If so then feel free to use whichever options suits you best.</a:t>
            </a:r>
            <a:endParaRPr lang="en-US" dirty="0"/>
          </a:p>
        </p:txBody>
      </p:sp>
    </p:spTree>
    <p:extLst>
      <p:ext uri="{BB962C8B-B14F-4D97-AF65-F5344CB8AC3E}">
        <p14:creationId xmlns:p14="http://schemas.microsoft.com/office/powerpoint/2010/main" val="8837752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Java</a:t>
            </a:r>
            <a:endParaRPr lang="en-US" dirty="0"/>
          </a:p>
        </p:txBody>
      </p:sp>
      <p:sp>
        <p:nvSpPr>
          <p:cNvPr id="3" name="Content Placeholder 2"/>
          <p:cNvSpPr>
            <a:spLocks noGrp="1"/>
          </p:cNvSpPr>
          <p:nvPr>
            <p:ph idx="1"/>
          </p:nvPr>
        </p:nvSpPr>
        <p:spPr>
          <a:xfrm>
            <a:off x="838200" y="1825625"/>
            <a:ext cx="7409448" cy="4351338"/>
          </a:xfrm>
        </p:spPr>
        <p:txBody>
          <a:bodyPr/>
          <a:lstStyle/>
          <a:p>
            <a:r>
              <a:rPr lang="en-GB" dirty="0"/>
              <a:t>Java has a built in 2D Graphics library (Swing)</a:t>
            </a:r>
          </a:p>
          <a:p>
            <a:pPr lvl="1"/>
            <a:endParaRPr lang="en-GB" dirty="0"/>
          </a:p>
          <a:p>
            <a:r>
              <a:rPr lang="en-GB" dirty="0"/>
              <a:t>Can be imported in </a:t>
            </a:r>
            <a:r>
              <a:rPr lang="en-GB" dirty="0" err="1"/>
              <a:t>Netbeans</a:t>
            </a:r>
            <a:r>
              <a:rPr lang="en-GB" dirty="0"/>
              <a:t>, Eclipse etc.</a:t>
            </a:r>
          </a:p>
          <a:p>
            <a:endParaRPr lang="en-GB" dirty="0"/>
          </a:p>
          <a:p>
            <a:r>
              <a:rPr lang="en-GB" dirty="0"/>
              <a:t>Many tutorials available online</a:t>
            </a:r>
          </a:p>
          <a:p>
            <a:endParaRPr lang="en-GB" dirty="0"/>
          </a:p>
          <a:p>
            <a:r>
              <a:rPr lang="en-GB" dirty="0"/>
              <a:t>This is the expert option!</a:t>
            </a:r>
          </a:p>
        </p:txBody>
      </p:sp>
      <p:pic>
        <p:nvPicPr>
          <p:cNvPr id="4" name="Picture 6" descr="https://upload.wikimedia.org/wikipedia/en/8/88/Java_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9075" y="1668822"/>
            <a:ext cx="3514725" cy="3514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26076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a:t>Javascript</a:t>
            </a:r>
            <a:r>
              <a:rPr lang="en-GB" dirty="0"/>
              <a:t> + HTML5</a:t>
            </a:r>
            <a:endParaRPr lang="en-US" dirty="0"/>
          </a:p>
        </p:txBody>
      </p:sp>
      <p:sp>
        <p:nvSpPr>
          <p:cNvPr id="3" name="Content Placeholder 2"/>
          <p:cNvSpPr>
            <a:spLocks noGrp="1"/>
          </p:cNvSpPr>
          <p:nvPr>
            <p:ph idx="1"/>
          </p:nvPr>
        </p:nvSpPr>
        <p:spPr>
          <a:xfrm>
            <a:off x="838200" y="1825625"/>
            <a:ext cx="6845300" cy="4351338"/>
          </a:xfrm>
        </p:spPr>
        <p:txBody>
          <a:bodyPr>
            <a:normAutofit fontScale="92500" lnSpcReduction="10000"/>
          </a:bodyPr>
          <a:lstStyle/>
          <a:p>
            <a:r>
              <a:rPr lang="en-GB" dirty="0"/>
              <a:t>Requires nothing specific to be installed as it can be programmed in notepad</a:t>
            </a:r>
          </a:p>
          <a:p>
            <a:endParaRPr lang="en-GB" dirty="0"/>
          </a:p>
          <a:p>
            <a:r>
              <a:rPr lang="en-GB" dirty="0"/>
              <a:t>Can be run in the browser, many of which have powerful debugging tools</a:t>
            </a:r>
          </a:p>
          <a:p>
            <a:endParaRPr lang="en-GB" dirty="0"/>
          </a:p>
          <a:p>
            <a:r>
              <a:rPr lang="en-GB" dirty="0"/>
              <a:t>Canvas and </a:t>
            </a:r>
            <a:r>
              <a:rPr lang="en-GB" dirty="0" err="1"/>
              <a:t>WebGL</a:t>
            </a:r>
            <a:r>
              <a:rPr lang="en-GB" dirty="0"/>
              <a:t> can be combined to create interactive 3D games</a:t>
            </a:r>
          </a:p>
          <a:p>
            <a:endParaRPr lang="en-GB" dirty="0"/>
          </a:p>
          <a:p>
            <a:r>
              <a:rPr lang="en-GB" dirty="0"/>
              <a:t>Many successful HTML5 games are online through </a:t>
            </a:r>
            <a:r>
              <a:rPr lang="en-GB" dirty="0" err="1"/>
              <a:t>protals</a:t>
            </a:r>
            <a:r>
              <a:rPr lang="en-GB" dirty="0"/>
              <a:t> such as </a:t>
            </a:r>
            <a:r>
              <a:rPr lang="en-GB" dirty="0" err="1"/>
              <a:t>MiniClip</a:t>
            </a:r>
            <a:endParaRPr lang="en-US" dirty="0"/>
          </a:p>
        </p:txBody>
      </p:sp>
      <p:graphicFrame>
        <p:nvGraphicFramePr>
          <p:cNvPr id="4" name="Object 3"/>
          <p:cNvGraphicFramePr>
            <a:graphicFrameLocks noChangeAspect="1"/>
          </p:cNvGraphicFramePr>
          <p:nvPr>
            <p:extLst/>
          </p:nvPr>
        </p:nvGraphicFramePr>
        <p:xfrm>
          <a:off x="7988300" y="1690688"/>
          <a:ext cx="3365500" cy="3539578"/>
        </p:xfrm>
        <a:graphic>
          <a:graphicData uri="http://schemas.openxmlformats.org/presentationml/2006/ole">
            <mc:AlternateContent xmlns:mc="http://schemas.openxmlformats.org/markup-compatibility/2006">
              <mc:Choice xmlns:v="urn:schemas-microsoft-com:vml" Requires="v">
                <p:oleObj spid="_x0000_s26648" name="Image" r:id="rId3" imgW="2945880" imgH="3098160" progId="Photoshop.Image.13">
                  <p:embed/>
                </p:oleObj>
              </mc:Choice>
              <mc:Fallback>
                <p:oleObj name="Image" r:id="rId3" imgW="2945880" imgH="3098160" progId="Photoshop.Image.13">
                  <p:embed/>
                  <p:pic>
                    <p:nvPicPr>
                      <p:cNvPr id="4" name="Object 3"/>
                      <p:cNvPicPr/>
                      <p:nvPr/>
                    </p:nvPicPr>
                    <p:blipFill>
                      <a:blip r:embed="rId4"/>
                      <a:stretch>
                        <a:fillRect/>
                      </a:stretch>
                    </p:blipFill>
                    <p:spPr>
                      <a:xfrm>
                        <a:off x="7988300" y="1690688"/>
                        <a:ext cx="3365500" cy="3539578"/>
                      </a:xfrm>
                      <a:prstGeom prst="rect">
                        <a:avLst/>
                      </a:prstGeom>
                    </p:spPr>
                  </p:pic>
                </p:oleObj>
              </mc:Fallback>
            </mc:AlternateContent>
          </a:graphicData>
        </a:graphic>
      </p:graphicFrame>
    </p:spTree>
    <p:extLst>
      <p:ext uri="{BB962C8B-B14F-4D97-AF65-F5344CB8AC3E}">
        <p14:creationId xmlns:p14="http://schemas.microsoft.com/office/powerpoint/2010/main" val="4633292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0" name="Picture 4" descr="https://cms-assets.tutsplus.com/uploads/users/964/posts/24184/preview_image/pygam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0976" y="1774903"/>
            <a:ext cx="3834682" cy="26555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GB" dirty="0"/>
              <a:t>Other Engines</a:t>
            </a:r>
            <a:endParaRPr lang="en-US" dirty="0"/>
          </a:p>
        </p:txBody>
      </p:sp>
      <p:sp>
        <p:nvSpPr>
          <p:cNvPr id="3" name="Content Placeholder 2"/>
          <p:cNvSpPr>
            <a:spLocks noGrp="1"/>
          </p:cNvSpPr>
          <p:nvPr>
            <p:ph idx="1"/>
          </p:nvPr>
        </p:nvSpPr>
        <p:spPr/>
        <p:txBody>
          <a:bodyPr/>
          <a:lstStyle/>
          <a:p>
            <a:r>
              <a:rPr lang="en-GB" dirty="0"/>
              <a:t>Java</a:t>
            </a:r>
          </a:p>
          <a:p>
            <a:r>
              <a:rPr lang="en-GB" dirty="0"/>
              <a:t>HTML 5</a:t>
            </a:r>
          </a:p>
          <a:p>
            <a:r>
              <a:rPr lang="en-GB" dirty="0"/>
              <a:t>Unreal Engine (C++)</a:t>
            </a:r>
          </a:p>
          <a:p>
            <a:r>
              <a:rPr lang="en-GB" dirty="0" err="1"/>
              <a:t>GameMaker</a:t>
            </a:r>
            <a:endParaRPr lang="en-GB" dirty="0"/>
          </a:p>
          <a:p>
            <a:r>
              <a:rPr lang="en-GB" dirty="0" err="1"/>
              <a:t>PyGame</a:t>
            </a:r>
            <a:r>
              <a:rPr lang="en-GB" dirty="0"/>
              <a:t> (Python)</a:t>
            </a:r>
          </a:p>
          <a:p>
            <a:r>
              <a:rPr lang="en-GB" dirty="0"/>
              <a:t>Many others…</a:t>
            </a:r>
          </a:p>
        </p:txBody>
      </p:sp>
      <p:pic>
        <p:nvPicPr>
          <p:cNvPr id="9218" name="Picture 2" descr="https://upload.wikimedia.org/wikipedia/commons/e/ee/Unreal_Engine_logo_and_wordmark.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27534" y="1285336"/>
            <a:ext cx="2204477" cy="262547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Object 3"/>
          <p:cNvGraphicFramePr>
            <a:graphicFrameLocks noChangeAspect="1"/>
          </p:cNvGraphicFramePr>
          <p:nvPr>
            <p:extLst>
              <p:ext uri="{D42A27DB-BD31-4B8C-83A1-F6EECF244321}">
                <p14:modId xmlns:p14="http://schemas.microsoft.com/office/powerpoint/2010/main" val="3770444398"/>
              </p:ext>
            </p:extLst>
          </p:nvPr>
        </p:nvGraphicFramePr>
        <p:xfrm>
          <a:off x="7892676" y="609859"/>
          <a:ext cx="3053594" cy="1350953"/>
        </p:xfrm>
        <a:graphic>
          <a:graphicData uri="http://schemas.openxmlformats.org/presentationml/2006/ole">
            <mc:AlternateContent xmlns:mc="http://schemas.openxmlformats.org/markup-compatibility/2006">
              <mc:Choice xmlns:v="urn:schemas-microsoft-com:vml" Requires="v">
                <p:oleObj spid="_x0000_s27694" name="Image" r:id="rId5" imgW="6603120" imgH="2920320" progId="Photoshop.Image.13">
                  <p:embed/>
                </p:oleObj>
              </mc:Choice>
              <mc:Fallback>
                <p:oleObj name="Image" r:id="rId5" imgW="6603120" imgH="2920320" progId="Photoshop.Image.13">
                  <p:embed/>
                  <p:pic>
                    <p:nvPicPr>
                      <p:cNvPr id="4" name="Object 3"/>
                      <p:cNvPicPr/>
                      <p:nvPr/>
                    </p:nvPicPr>
                    <p:blipFill>
                      <a:blip r:embed="rId6"/>
                      <a:stretch>
                        <a:fillRect/>
                      </a:stretch>
                    </p:blipFill>
                    <p:spPr>
                      <a:xfrm>
                        <a:off x="7892676" y="609859"/>
                        <a:ext cx="3053594" cy="1350953"/>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3386564035"/>
              </p:ext>
            </p:extLst>
          </p:nvPr>
        </p:nvGraphicFramePr>
        <p:xfrm>
          <a:off x="6306148" y="4625110"/>
          <a:ext cx="1382203" cy="1453696"/>
        </p:xfrm>
        <a:graphic>
          <a:graphicData uri="http://schemas.openxmlformats.org/presentationml/2006/ole">
            <mc:AlternateContent xmlns:mc="http://schemas.openxmlformats.org/markup-compatibility/2006">
              <mc:Choice xmlns:v="urn:schemas-microsoft-com:vml" Requires="v">
                <p:oleObj spid="_x0000_s27695" name="Image" r:id="rId7" imgW="2945880" imgH="3098160" progId="Photoshop.Image.13">
                  <p:embed/>
                </p:oleObj>
              </mc:Choice>
              <mc:Fallback>
                <p:oleObj name="Image" r:id="rId7" imgW="2945880" imgH="3098160" progId="Photoshop.Image.13">
                  <p:embed/>
                  <p:pic>
                    <p:nvPicPr>
                      <p:cNvPr id="7" name="Object 6"/>
                      <p:cNvPicPr/>
                      <p:nvPr/>
                    </p:nvPicPr>
                    <p:blipFill>
                      <a:blip r:embed="rId8"/>
                      <a:stretch>
                        <a:fillRect/>
                      </a:stretch>
                    </p:blipFill>
                    <p:spPr>
                      <a:xfrm>
                        <a:off x="6306148" y="4625110"/>
                        <a:ext cx="1382203" cy="1453696"/>
                      </a:xfrm>
                      <a:prstGeom prst="rect">
                        <a:avLst/>
                      </a:prstGeom>
                    </p:spPr>
                  </p:pic>
                </p:oleObj>
              </mc:Fallback>
            </mc:AlternateContent>
          </a:graphicData>
        </a:graphic>
      </p:graphicFrame>
      <p:pic>
        <p:nvPicPr>
          <p:cNvPr id="8" name="Picture 6" descr="https://upload.wikimedia.org/wikipedia/en/8/88/Java_logo.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581438" y="4038028"/>
            <a:ext cx="2040778" cy="20407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85644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09208" y="2678617"/>
            <a:ext cx="4521200" cy="1325563"/>
          </a:xfrm>
        </p:spPr>
        <p:txBody>
          <a:bodyPr/>
          <a:lstStyle/>
          <a:p>
            <a:r>
              <a:rPr lang="en-GB" dirty="0"/>
              <a:t>Your Game </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2726163703"/>
              </p:ext>
            </p:extLst>
          </p:nvPr>
        </p:nvGraphicFramePr>
        <p:xfrm>
          <a:off x="3675776" y="3020749"/>
          <a:ext cx="831832" cy="641301"/>
        </p:xfrm>
        <a:graphic>
          <a:graphicData uri="http://schemas.openxmlformats.org/presentationml/2006/ole">
            <mc:AlternateContent xmlns:mc="http://schemas.openxmlformats.org/markup-compatibility/2006">
              <mc:Choice xmlns:v="urn:schemas-microsoft-com:vml" Requires="v">
                <p:oleObj spid="_x0000_s28696" name="Image" r:id="rId3" imgW="2272680" imgH="1752120" progId="Photoshop.Image.13">
                  <p:embed/>
                </p:oleObj>
              </mc:Choice>
              <mc:Fallback>
                <p:oleObj name="Image" r:id="rId3" imgW="2272680" imgH="1752120" progId="Photoshop.Image.13">
                  <p:embed/>
                  <p:pic>
                    <p:nvPicPr>
                      <p:cNvPr id="5" name="Object 4"/>
                      <p:cNvPicPr/>
                      <p:nvPr/>
                    </p:nvPicPr>
                    <p:blipFill>
                      <a:blip r:embed="rId4"/>
                      <a:stretch>
                        <a:fillRect/>
                      </a:stretch>
                    </p:blipFill>
                    <p:spPr>
                      <a:xfrm>
                        <a:off x="3675776" y="3020749"/>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24708372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Your Game</a:t>
            </a:r>
            <a:endParaRPr lang="en-US" dirty="0"/>
          </a:p>
        </p:txBody>
      </p:sp>
      <p:sp>
        <p:nvSpPr>
          <p:cNvPr id="3" name="Content Placeholder 2"/>
          <p:cNvSpPr>
            <a:spLocks noGrp="1"/>
          </p:cNvSpPr>
          <p:nvPr>
            <p:ph idx="1"/>
          </p:nvPr>
        </p:nvSpPr>
        <p:spPr>
          <a:xfrm>
            <a:off x="838200" y="1787525"/>
            <a:ext cx="10515600" cy="4351338"/>
          </a:xfrm>
        </p:spPr>
        <p:txBody>
          <a:bodyPr>
            <a:normAutofit lnSpcReduction="10000"/>
          </a:bodyPr>
          <a:lstStyle/>
          <a:p>
            <a:r>
              <a:rPr lang="en-GB" dirty="0"/>
              <a:t>You can make any game you like</a:t>
            </a:r>
          </a:p>
          <a:p>
            <a:r>
              <a:rPr lang="en-GB" dirty="0"/>
              <a:t>Read assignment sheet carefully</a:t>
            </a:r>
          </a:p>
          <a:p>
            <a:endParaRPr lang="en-GB" dirty="0"/>
          </a:p>
          <a:p>
            <a:r>
              <a:rPr lang="en-GB" dirty="0"/>
              <a:t>Your game has to be continuous</a:t>
            </a:r>
          </a:p>
          <a:p>
            <a:pPr lvl="1"/>
            <a:r>
              <a:rPr lang="en-GB" dirty="0"/>
              <a:t>AI should move around smoothly</a:t>
            </a:r>
          </a:p>
          <a:p>
            <a:pPr lvl="1"/>
            <a:r>
              <a:rPr lang="en-GB" dirty="0"/>
              <a:t>No board games or turn based games</a:t>
            </a:r>
          </a:p>
          <a:p>
            <a:pPr lvl="1"/>
            <a:endParaRPr lang="en-GB" dirty="0"/>
          </a:p>
          <a:p>
            <a:r>
              <a:rPr lang="en-GB" dirty="0"/>
              <a:t>Marking scheme will guide you</a:t>
            </a:r>
          </a:p>
          <a:p>
            <a:endParaRPr lang="en-GB" dirty="0"/>
          </a:p>
          <a:p>
            <a:r>
              <a:rPr lang="en-GB" dirty="0"/>
              <a:t>Please ask if you are unsure</a:t>
            </a:r>
          </a:p>
        </p:txBody>
      </p:sp>
      <p:sp>
        <p:nvSpPr>
          <p:cNvPr id="4" name="5-Point Star 3"/>
          <p:cNvSpPr/>
          <p:nvPr/>
        </p:nvSpPr>
        <p:spPr>
          <a:xfrm>
            <a:off x="10955323" y="5790720"/>
            <a:ext cx="796954" cy="696286"/>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a:stretch>
            <a:fillRect/>
          </a:stretch>
        </p:blipFill>
        <p:spPr>
          <a:xfrm>
            <a:off x="6881895" y="1787525"/>
            <a:ext cx="4671143" cy="3170974"/>
          </a:xfrm>
          <a:prstGeom prst="rect">
            <a:avLst/>
          </a:prstGeom>
        </p:spPr>
      </p:pic>
    </p:spTree>
    <p:extLst>
      <p:ext uri="{BB962C8B-B14F-4D97-AF65-F5344CB8AC3E}">
        <p14:creationId xmlns:p14="http://schemas.microsoft.com/office/powerpoint/2010/main" val="25333506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 look at the marking scheme…</a:t>
            </a:r>
            <a:endParaRPr lang="en-US" dirty="0"/>
          </a:p>
        </p:txBody>
      </p:sp>
      <p:graphicFrame>
        <p:nvGraphicFramePr>
          <p:cNvPr id="4" name="Object 3"/>
          <p:cNvGraphicFramePr>
            <a:graphicFrameLocks noChangeAspect="1"/>
          </p:cNvGraphicFramePr>
          <p:nvPr>
            <p:extLst/>
          </p:nvPr>
        </p:nvGraphicFramePr>
        <p:xfrm>
          <a:off x="3306762" y="1690688"/>
          <a:ext cx="5578475" cy="4443233"/>
        </p:xfrm>
        <a:graphic>
          <a:graphicData uri="http://schemas.openxmlformats.org/presentationml/2006/ole">
            <mc:AlternateContent xmlns:mc="http://schemas.openxmlformats.org/markup-compatibility/2006">
              <mc:Choice xmlns:v="urn:schemas-microsoft-com:vml" Requires="v">
                <p:oleObj spid="_x0000_s29720" name="Image" r:id="rId3" imgW="9409320" imgH="7504560" progId="Photoshop.Image.13">
                  <p:embed/>
                </p:oleObj>
              </mc:Choice>
              <mc:Fallback>
                <p:oleObj name="Image" r:id="rId3" imgW="9409320" imgH="7504560" progId="Photoshop.Image.13">
                  <p:embed/>
                  <p:pic>
                    <p:nvPicPr>
                      <p:cNvPr id="4" name="Object 3"/>
                      <p:cNvPicPr/>
                      <p:nvPr/>
                    </p:nvPicPr>
                    <p:blipFill>
                      <a:blip r:embed="rId4"/>
                      <a:stretch>
                        <a:fillRect/>
                      </a:stretch>
                    </p:blipFill>
                    <p:spPr>
                      <a:xfrm>
                        <a:off x="3306762" y="1690688"/>
                        <a:ext cx="5578475" cy="4443233"/>
                      </a:xfrm>
                      <a:prstGeom prst="rect">
                        <a:avLst/>
                      </a:prstGeom>
                    </p:spPr>
                  </p:pic>
                </p:oleObj>
              </mc:Fallback>
            </mc:AlternateContent>
          </a:graphicData>
        </a:graphic>
      </p:graphicFrame>
      <p:sp>
        <p:nvSpPr>
          <p:cNvPr id="3" name="5-Point Star 2"/>
          <p:cNvSpPr/>
          <p:nvPr/>
        </p:nvSpPr>
        <p:spPr>
          <a:xfrm>
            <a:off x="11274804" y="5964572"/>
            <a:ext cx="637563" cy="612397"/>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3585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is AI for Games?</a:t>
            </a:r>
            <a:endParaRPr lang="en-US" dirty="0"/>
          </a:p>
        </p:txBody>
      </p:sp>
      <p:sp>
        <p:nvSpPr>
          <p:cNvPr id="3" name="Content Placeholder 2"/>
          <p:cNvSpPr>
            <a:spLocks noGrp="1"/>
          </p:cNvSpPr>
          <p:nvPr>
            <p:ph idx="1"/>
          </p:nvPr>
        </p:nvSpPr>
        <p:spPr/>
        <p:txBody>
          <a:bodyPr>
            <a:normAutofit lnSpcReduction="10000"/>
          </a:bodyPr>
          <a:lstStyle/>
          <a:p>
            <a:r>
              <a:rPr lang="en-GB" dirty="0"/>
              <a:t>Module taken by 2</a:t>
            </a:r>
            <a:r>
              <a:rPr lang="en-GB" baseline="30000" dirty="0"/>
              <a:t>nd</a:t>
            </a:r>
            <a:r>
              <a:rPr lang="en-GB" dirty="0"/>
              <a:t> Year </a:t>
            </a:r>
            <a:r>
              <a:rPr lang="en-GB" dirty="0">
                <a:solidFill>
                  <a:schemeClr val="accent1"/>
                </a:solidFill>
              </a:rPr>
              <a:t>Computer Science </a:t>
            </a:r>
            <a:r>
              <a:rPr lang="en-GB" dirty="0"/>
              <a:t>+ </a:t>
            </a:r>
            <a:r>
              <a:rPr lang="en-GB" dirty="0">
                <a:solidFill>
                  <a:schemeClr val="accent6"/>
                </a:solidFill>
              </a:rPr>
              <a:t>Creative Tech</a:t>
            </a:r>
          </a:p>
          <a:p>
            <a:r>
              <a:rPr lang="en-GB" dirty="0"/>
              <a:t>Module taken by 3</a:t>
            </a:r>
            <a:r>
              <a:rPr lang="en-GB" baseline="30000" dirty="0"/>
              <a:t>rd</a:t>
            </a:r>
            <a:r>
              <a:rPr lang="en-GB" dirty="0"/>
              <a:t> Year </a:t>
            </a:r>
            <a:r>
              <a:rPr lang="en-GB" dirty="0">
                <a:solidFill>
                  <a:schemeClr val="accent2"/>
                </a:solidFill>
              </a:rPr>
              <a:t>Computer Information Systems </a:t>
            </a:r>
          </a:p>
          <a:p>
            <a:r>
              <a:rPr lang="en-GB" dirty="0"/>
              <a:t>Module taken by </a:t>
            </a:r>
            <a:r>
              <a:rPr lang="en-GB" dirty="0">
                <a:solidFill>
                  <a:srgbClr val="C00000"/>
                </a:solidFill>
              </a:rPr>
              <a:t>Masters in Computer Science </a:t>
            </a:r>
          </a:p>
          <a:p>
            <a:r>
              <a:rPr lang="en-GB" dirty="0"/>
              <a:t>Module also known as </a:t>
            </a:r>
          </a:p>
          <a:p>
            <a:pPr lvl="1"/>
            <a:r>
              <a:rPr lang="en-GB" dirty="0"/>
              <a:t>“Applications of AI”</a:t>
            </a:r>
          </a:p>
          <a:p>
            <a:pPr lvl="1"/>
            <a:r>
              <a:rPr lang="en-GB" dirty="0"/>
              <a:t>“Applied AI” </a:t>
            </a:r>
          </a:p>
          <a:p>
            <a:pPr lvl="1"/>
            <a:r>
              <a:rPr lang="en-GB" dirty="0"/>
              <a:t>“AI &amp; Games Design”</a:t>
            </a:r>
          </a:p>
          <a:p>
            <a:endParaRPr lang="en-GB" dirty="0"/>
          </a:p>
          <a:p>
            <a:r>
              <a:rPr lang="en-GB" dirty="0"/>
              <a:t>Aim is to teach various AI techniques applicable in video games, simulations and intelligent systems</a:t>
            </a:r>
          </a:p>
        </p:txBody>
      </p:sp>
    </p:spTree>
    <p:extLst>
      <p:ext uri="{BB962C8B-B14F-4D97-AF65-F5344CB8AC3E}">
        <p14:creationId xmlns:p14="http://schemas.microsoft.com/office/powerpoint/2010/main" val="35352599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Game Ideas</a:t>
            </a:r>
            <a:endParaRPr lang="en-US" dirty="0"/>
          </a:p>
        </p:txBody>
      </p:sp>
      <p:sp>
        <p:nvSpPr>
          <p:cNvPr id="3" name="Content Placeholder 2"/>
          <p:cNvSpPr>
            <a:spLocks noGrp="1"/>
          </p:cNvSpPr>
          <p:nvPr>
            <p:ph idx="1"/>
          </p:nvPr>
        </p:nvSpPr>
        <p:spPr>
          <a:xfrm>
            <a:off x="838200" y="1690688"/>
            <a:ext cx="6158218" cy="4861114"/>
          </a:xfrm>
        </p:spPr>
        <p:txBody>
          <a:bodyPr>
            <a:normAutofit fontScale="85000" lnSpcReduction="20000"/>
          </a:bodyPr>
          <a:lstStyle/>
          <a:p>
            <a:r>
              <a:rPr lang="en-GB" dirty="0"/>
              <a:t>Zombie game</a:t>
            </a:r>
          </a:p>
          <a:p>
            <a:pPr lvl="1"/>
            <a:r>
              <a:rPr lang="en-GB" dirty="0"/>
              <a:t>AI Zombies can chase player, navigate around objects, group together etc.</a:t>
            </a:r>
          </a:p>
          <a:p>
            <a:pPr lvl="1"/>
            <a:r>
              <a:rPr lang="en-GB" dirty="0"/>
              <a:t>Very compatible with marking scheme</a:t>
            </a:r>
          </a:p>
          <a:p>
            <a:pPr lvl="1"/>
            <a:endParaRPr lang="en-GB" dirty="0"/>
          </a:p>
          <a:p>
            <a:r>
              <a:rPr lang="en-GB" dirty="0"/>
              <a:t>Racing game</a:t>
            </a:r>
          </a:p>
          <a:p>
            <a:pPr lvl="1"/>
            <a:r>
              <a:rPr lang="en-GB" dirty="0"/>
              <a:t>AI cars drive around track, overtake other cars, different personalities etc.</a:t>
            </a:r>
          </a:p>
          <a:p>
            <a:pPr lvl="1"/>
            <a:endParaRPr lang="en-GB" dirty="0"/>
          </a:p>
          <a:p>
            <a:r>
              <a:rPr lang="en-GB" dirty="0"/>
              <a:t>Robot vacuum cleaner</a:t>
            </a:r>
          </a:p>
          <a:p>
            <a:pPr lvl="1"/>
            <a:r>
              <a:rPr lang="en-GB" dirty="0"/>
              <a:t>Navigate rooms, doors, objects</a:t>
            </a:r>
          </a:p>
          <a:p>
            <a:pPr lvl="1"/>
            <a:r>
              <a:rPr lang="en-GB" dirty="0"/>
              <a:t>Learn room layout, improve with time</a:t>
            </a:r>
          </a:p>
          <a:p>
            <a:pPr lvl="1"/>
            <a:r>
              <a:rPr lang="en-GB" dirty="0"/>
              <a:t>Procedurally generate rooms</a:t>
            </a:r>
          </a:p>
          <a:p>
            <a:pPr lvl="1"/>
            <a:endParaRPr lang="en-GB" dirty="0"/>
          </a:p>
          <a:p>
            <a:r>
              <a:rPr lang="en-GB" dirty="0"/>
              <a:t>Underwater Game</a:t>
            </a:r>
          </a:p>
          <a:p>
            <a:pPr lvl="1"/>
            <a:r>
              <a:rPr lang="en-GB" dirty="0"/>
              <a:t>Simulate school of fish, predators, 3d movement</a:t>
            </a:r>
          </a:p>
        </p:txBody>
      </p:sp>
      <p:pic>
        <p:nvPicPr>
          <p:cNvPr id="24578" name="Picture 2" descr="http://icdn.lenta.ru/images/2014/01/21/11/20140121115926797/pic_d0733be11a3c6bfb23eb585dd37f83da.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45585" y="1056789"/>
            <a:ext cx="4000500" cy="2667000"/>
          </a:xfrm>
          <a:prstGeom prst="rect">
            <a:avLst/>
          </a:prstGeom>
          <a:noFill/>
          <a:extLst>
            <a:ext uri="{909E8E84-426E-40DD-AFC4-6F175D3DCCD1}">
              <a14:hiddenFill xmlns:a14="http://schemas.microsoft.com/office/drawing/2010/main">
                <a:solidFill>
                  <a:srgbClr val="FFFFFF"/>
                </a:solidFill>
              </a14:hiddenFill>
            </a:ext>
          </a:extLst>
        </p:spPr>
      </p:pic>
      <p:pic>
        <p:nvPicPr>
          <p:cNvPr id="24580" name="Picture 4" descr="http://www.simontuckett.com/_Portfolio/PortImages_Pres/P_Il_FishSchool.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0942" y="3957173"/>
            <a:ext cx="4495143" cy="2509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25316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Labs</a:t>
            </a:r>
            <a:endParaRPr lang="en-US" dirty="0"/>
          </a:p>
        </p:txBody>
      </p:sp>
      <p:sp>
        <p:nvSpPr>
          <p:cNvPr id="3" name="Content Placeholder 2"/>
          <p:cNvSpPr>
            <a:spLocks noGrp="1"/>
          </p:cNvSpPr>
          <p:nvPr>
            <p:ph idx="1"/>
          </p:nvPr>
        </p:nvSpPr>
        <p:spPr>
          <a:xfrm>
            <a:off x="838200" y="1838325"/>
            <a:ext cx="10515600" cy="4351338"/>
          </a:xfrm>
        </p:spPr>
        <p:txBody>
          <a:bodyPr>
            <a:normAutofit/>
          </a:bodyPr>
          <a:lstStyle/>
          <a:p>
            <a:r>
              <a:rPr lang="en-GB" dirty="0"/>
              <a:t>You are free to come to the lab to work on your project, write your blog, do research, request technical help</a:t>
            </a:r>
          </a:p>
          <a:p>
            <a:endParaRPr lang="en-GB" dirty="0"/>
          </a:p>
          <a:p>
            <a:r>
              <a:rPr lang="en-GB" dirty="0"/>
              <a:t>It’s not for socialising, playing video games is not “research” ;)</a:t>
            </a:r>
          </a:p>
          <a:p>
            <a:endParaRPr lang="en-GB" dirty="0"/>
          </a:p>
          <a:p>
            <a:r>
              <a:rPr lang="en-GB" dirty="0"/>
              <a:t>There will be a set of three labs available on blackboard for you to work through (no submission)</a:t>
            </a:r>
          </a:p>
          <a:p>
            <a:endParaRPr lang="en-GB" dirty="0"/>
          </a:p>
          <a:p>
            <a:r>
              <a:rPr lang="en-GB" dirty="0"/>
              <a:t>Use them as a springboard for your project</a:t>
            </a:r>
          </a:p>
          <a:p>
            <a:endParaRPr lang="en-GB" dirty="0"/>
          </a:p>
          <a:p>
            <a:endParaRPr lang="en-GB" dirty="0"/>
          </a:p>
          <a:p>
            <a:endParaRPr lang="en-GB" dirty="0"/>
          </a:p>
        </p:txBody>
      </p:sp>
      <p:sp>
        <p:nvSpPr>
          <p:cNvPr id="4" name="5-Point Star 3"/>
          <p:cNvSpPr/>
          <p:nvPr/>
        </p:nvSpPr>
        <p:spPr>
          <a:xfrm>
            <a:off x="10964411" y="5662569"/>
            <a:ext cx="906011" cy="805343"/>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06497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Mid-semester marking</a:t>
            </a:r>
            <a:endParaRPr lang="en-US" dirty="0"/>
          </a:p>
        </p:txBody>
      </p:sp>
      <p:sp>
        <p:nvSpPr>
          <p:cNvPr id="3" name="Content Placeholder 2"/>
          <p:cNvSpPr>
            <a:spLocks noGrp="1"/>
          </p:cNvSpPr>
          <p:nvPr>
            <p:ph idx="1"/>
          </p:nvPr>
        </p:nvSpPr>
        <p:spPr/>
        <p:txBody>
          <a:bodyPr/>
          <a:lstStyle/>
          <a:p>
            <a:r>
              <a:rPr lang="en-GB" dirty="0"/>
              <a:t>In the middle of the semester you will have the opportunity to be mock-marked</a:t>
            </a:r>
          </a:p>
          <a:p>
            <a:endParaRPr lang="en-GB" dirty="0"/>
          </a:p>
          <a:p>
            <a:pPr marL="0" indent="0" algn="ctr">
              <a:buNone/>
            </a:pPr>
            <a:r>
              <a:rPr lang="en-GB" i="1" dirty="0">
                <a:solidFill>
                  <a:schemeClr val="accent5"/>
                </a:solidFill>
              </a:rPr>
              <a:t>“If you handed this assignment in today, </a:t>
            </a:r>
          </a:p>
          <a:p>
            <a:pPr marL="0" indent="0" algn="ctr">
              <a:buNone/>
            </a:pPr>
            <a:r>
              <a:rPr lang="en-GB" i="1" dirty="0">
                <a:solidFill>
                  <a:schemeClr val="accent5"/>
                </a:solidFill>
              </a:rPr>
              <a:t>this is the mark you would get”</a:t>
            </a:r>
          </a:p>
          <a:p>
            <a:endParaRPr lang="en-GB" dirty="0"/>
          </a:p>
          <a:p>
            <a:r>
              <a:rPr lang="en-GB" dirty="0"/>
              <a:t>Acts like a “sanity check” and lets you figure out what to concentrate on in the final month of development and report writing</a:t>
            </a:r>
            <a:endParaRPr lang="en-US" dirty="0"/>
          </a:p>
        </p:txBody>
      </p:sp>
    </p:spTree>
    <p:extLst>
      <p:ext uri="{BB962C8B-B14F-4D97-AF65-F5344CB8AC3E}">
        <p14:creationId xmlns:p14="http://schemas.microsoft.com/office/powerpoint/2010/main" val="27473899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09208" y="2678617"/>
            <a:ext cx="4521200" cy="1325563"/>
          </a:xfrm>
        </p:spPr>
        <p:txBody>
          <a:bodyPr/>
          <a:lstStyle/>
          <a:p>
            <a:r>
              <a:rPr lang="en-GB" dirty="0"/>
              <a:t>Your Report </a:t>
            </a:r>
            <a:endParaRPr lang="en-US" dirty="0"/>
          </a:p>
        </p:txBody>
      </p:sp>
      <p:graphicFrame>
        <p:nvGraphicFramePr>
          <p:cNvPr id="5" name="Object 4"/>
          <p:cNvGraphicFramePr>
            <a:graphicFrameLocks noChangeAspect="1"/>
          </p:cNvGraphicFramePr>
          <p:nvPr>
            <p:extLst/>
          </p:nvPr>
        </p:nvGraphicFramePr>
        <p:xfrm>
          <a:off x="3675776" y="3020749"/>
          <a:ext cx="831832" cy="641301"/>
        </p:xfrm>
        <a:graphic>
          <a:graphicData uri="http://schemas.openxmlformats.org/presentationml/2006/ole">
            <mc:AlternateContent xmlns:mc="http://schemas.openxmlformats.org/markup-compatibility/2006">
              <mc:Choice xmlns:v="urn:schemas-microsoft-com:vml" Requires="v">
                <p:oleObj spid="_x0000_s31764" name="Image" r:id="rId3" imgW="2272680" imgH="1752120" progId="Photoshop.Image.13">
                  <p:embed/>
                </p:oleObj>
              </mc:Choice>
              <mc:Fallback>
                <p:oleObj name="Image" r:id="rId3" imgW="2272680" imgH="1752120" progId="Photoshop.Image.13">
                  <p:embed/>
                  <p:pic>
                    <p:nvPicPr>
                      <p:cNvPr id="5" name="Object 4"/>
                      <p:cNvPicPr/>
                      <p:nvPr/>
                    </p:nvPicPr>
                    <p:blipFill>
                      <a:blip r:embed="rId4"/>
                      <a:stretch>
                        <a:fillRect/>
                      </a:stretch>
                    </p:blipFill>
                    <p:spPr>
                      <a:xfrm>
                        <a:off x="3675776" y="3020749"/>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10498625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Your Report</a:t>
            </a:r>
            <a:endParaRPr lang="en-US" dirty="0"/>
          </a:p>
        </p:txBody>
      </p:sp>
      <p:sp>
        <p:nvSpPr>
          <p:cNvPr id="3" name="Content Placeholder 2"/>
          <p:cNvSpPr>
            <a:spLocks noGrp="1"/>
          </p:cNvSpPr>
          <p:nvPr>
            <p:ph idx="1"/>
          </p:nvPr>
        </p:nvSpPr>
        <p:spPr/>
        <p:txBody>
          <a:bodyPr/>
          <a:lstStyle/>
          <a:p>
            <a:r>
              <a:rPr lang="en-GB" dirty="0"/>
              <a:t>Alongside your program, you also need to be writing a report in the form of a blog</a:t>
            </a:r>
          </a:p>
          <a:p>
            <a:endParaRPr lang="en-GB" dirty="0"/>
          </a:p>
          <a:p>
            <a:r>
              <a:rPr lang="en-GB" dirty="0"/>
              <a:t>There is a guide on Blackboard on how to setup a </a:t>
            </a:r>
            <a:r>
              <a:rPr lang="en-GB" dirty="0" err="1"/>
              <a:t>Wordpress</a:t>
            </a:r>
            <a:r>
              <a:rPr lang="en-GB" dirty="0"/>
              <a:t> blog</a:t>
            </a:r>
          </a:p>
          <a:p>
            <a:pPr lvl="1"/>
            <a:endParaRPr lang="en-GB" dirty="0"/>
          </a:p>
          <a:p>
            <a:r>
              <a:rPr lang="en-GB" dirty="0"/>
              <a:t>There is no strict requirement for you to put your report in a blog format (it can be a word document), but it is highly recommended you do so</a:t>
            </a:r>
          </a:p>
        </p:txBody>
      </p:sp>
      <p:sp>
        <p:nvSpPr>
          <p:cNvPr id="4" name="5-Point Star 3"/>
          <p:cNvSpPr/>
          <p:nvPr/>
        </p:nvSpPr>
        <p:spPr>
          <a:xfrm>
            <a:off x="11065079" y="5812042"/>
            <a:ext cx="830510" cy="72984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58012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Your Report</a:t>
            </a:r>
            <a:endParaRPr lang="en-US" dirty="0"/>
          </a:p>
        </p:txBody>
      </p:sp>
      <p:sp>
        <p:nvSpPr>
          <p:cNvPr id="3" name="Content Placeholder 2"/>
          <p:cNvSpPr>
            <a:spLocks noGrp="1"/>
          </p:cNvSpPr>
          <p:nvPr>
            <p:ph idx="1"/>
          </p:nvPr>
        </p:nvSpPr>
        <p:spPr/>
        <p:txBody>
          <a:bodyPr>
            <a:normAutofit fontScale="92500" lnSpcReduction="10000"/>
          </a:bodyPr>
          <a:lstStyle/>
          <a:p>
            <a:r>
              <a:rPr lang="en-GB" dirty="0"/>
              <a:t>You should aim to write at least </a:t>
            </a:r>
            <a:r>
              <a:rPr lang="en-GB" dirty="0">
                <a:solidFill>
                  <a:schemeClr val="accent5"/>
                </a:solidFill>
              </a:rPr>
              <a:t>one blog post a week</a:t>
            </a:r>
          </a:p>
          <a:p>
            <a:endParaRPr lang="en-GB" dirty="0"/>
          </a:p>
          <a:p>
            <a:r>
              <a:rPr lang="en-GB" dirty="0"/>
              <a:t>These will be more diary-like at the start</a:t>
            </a:r>
          </a:p>
          <a:p>
            <a:pPr lvl="1"/>
            <a:r>
              <a:rPr lang="en-GB" i="1" dirty="0"/>
              <a:t>“This week I looked at all the various game engines available…”</a:t>
            </a:r>
          </a:p>
          <a:p>
            <a:pPr lvl="1"/>
            <a:r>
              <a:rPr lang="en-GB" i="1" dirty="0"/>
              <a:t>“This week I’ve been sketching out various types of AI behaviour that could be implemented in my game…”</a:t>
            </a:r>
          </a:p>
          <a:p>
            <a:pPr lvl="1"/>
            <a:endParaRPr lang="en-GB" dirty="0"/>
          </a:p>
          <a:p>
            <a:r>
              <a:rPr lang="en-GB" dirty="0"/>
              <a:t>Later on they will become more technical</a:t>
            </a:r>
          </a:p>
          <a:p>
            <a:pPr lvl="1"/>
            <a:r>
              <a:rPr lang="en-GB" dirty="0"/>
              <a:t>Images</a:t>
            </a:r>
          </a:p>
          <a:p>
            <a:pPr lvl="1"/>
            <a:r>
              <a:rPr lang="en-GB" dirty="0"/>
              <a:t>Algorithms</a:t>
            </a:r>
          </a:p>
          <a:p>
            <a:pPr lvl="1"/>
            <a:r>
              <a:rPr lang="en-GB" dirty="0"/>
              <a:t>Code snippets</a:t>
            </a:r>
          </a:p>
          <a:p>
            <a:pPr lvl="1"/>
            <a:r>
              <a:rPr lang="en-GB" dirty="0"/>
              <a:t>Videos</a:t>
            </a:r>
          </a:p>
        </p:txBody>
      </p:sp>
    </p:spTree>
    <p:extLst>
      <p:ext uri="{BB962C8B-B14F-4D97-AF65-F5344CB8AC3E}">
        <p14:creationId xmlns:p14="http://schemas.microsoft.com/office/powerpoint/2010/main" val="158592269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9594" y="2615007"/>
            <a:ext cx="4521200" cy="1325563"/>
          </a:xfrm>
        </p:spPr>
        <p:txBody>
          <a:bodyPr/>
          <a:lstStyle/>
          <a:p>
            <a:r>
              <a:rPr lang="en-GB" dirty="0"/>
              <a:t>Assignment Tips</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3840259400"/>
              </p:ext>
            </p:extLst>
          </p:nvPr>
        </p:nvGraphicFramePr>
        <p:xfrm>
          <a:off x="3286162" y="2957139"/>
          <a:ext cx="831832" cy="641301"/>
        </p:xfrm>
        <a:graphic>
          <a:graphicData uri="http://schemas.openxmlformats.org/presentationml/2006/ole">
            <mc:AlternateContent xmlns:mc="http://schemas.openxmlformats.org/markup-compatibility/2006">
              <mc:Choice xmlns:v="urn:schemas-microsoft-com:vml" Requires="v">
                <p:oleObj spid="_x0000_s32788" name="Image" r:id="rId3" imgW="2272680" imgH="1752120" progId="Photoshop.Image.13">
                  <p:embed/>
                </p:oleObj>
              </mc:Choice>
              <mc:Fallback>
                <p:oleObj name="Image" r:id="rId3" imgW="2272680" imgH="1752120" progId="Photoshop.Image.13">
                  <p:embed/>
                  <p:pic>
                    <p:nvPicPr>
                      <p:cNvPr id="5" name="Object 4"/>
                      <p:cNvPicPr/>
                      <p:nvPr/>
                    </p:nvPicPr>
                    <p:blipFill>
                      <a:blip r:embed="rId4"/>
                      <a:stretch>
                        <a:fillRect/>
                      </a:stretch>
                    </p:blipFill>
                    <p:spPr>
                      <a:xfrm>
                        <a:off x="3286162" y="2957139"/>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20701154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Assignment Tips</a:t>
            </a:r>
            <a:endParaRPr lang="en-US" dirty="0"/>
          </a:p>
        </p:txBody>
      </p:sp>
      <p:sp>
        <p:nvSpPr>
          <p:cNvPr id="3" name="Content Placeholder 2"/>
          <p:cNvSpPr>
            <a:spLocks noGrp="1"/>
          </p:cNvSpPr>
          <p:nvPr>
            <p:ph idx="1"/>
          </p:nvPr>
        </p:nvSpPr>
        <p:spPr/>
        <p:txBody>
          <a:bodyPr>
            <a:normAutofit/>
          </a:bodyPr>
          <a:lstStyle/>
          <a:p>
            <a:r>
              <a:rPr lang="en-GB" dirty="0"/>
              <a:t>You must design and implement a computer game which has AI</a:t>
            </a:r>
          </a:p>
          <a:p>
            <a:endParaRPr lang="en-GB" dirty="0"/>
          </a:p>
          <a:p>
            <a:r>
              <a:rPr lang="en-GB" dirty="0">
                <a:solidFill>
                  <a:srgbClr val="C00000"/>
                </a:solidFill>
              </a:rPr>
              <a:t>You will only be marked on the AI </a:t>
            </a:r>
            <a:r>
              <a:rPr lang="en-GB" dirty="0"/>
              <a:t>– We will not mark you on the graphics or any other game components</a:t>
            </a:r>
          </a:p>
          <a:p>
            <a:endParaRPr lang="en-GB" dirty="0">
              <a:solidFill>
                <a:srgbClr val="C00000"/>
              </a:solidFill>
            </a:endParaRPr>
          </a:p>
          <a:p>
            <a:r>
              <a:rPr lang="en-GB" dirty="0"/>
              <a:t>You may implement any kind of game you wish as long as you complete the objectives in the assignment sheet</a:t>
            </a:r>
            <a:endParaRPr lang="en-US" dirty="0"/>
          </a:p>
        </p:txBody>
      </p:sp>
    </p:spTree>
    <p:extLst>
      <p:ext uri="{BB962C8B-B14F-4D97-AF65-F5344CB8AC3E}">
        <p14:creationId xmlns:p14="http://schemas.microsoft.com/office/powerpoint/2010/main" val="407850216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Assignment Tips</a:t>
            </a:r>
            <a:endParaRPr lang="en-US" dirty="0"/>
          </a:p>
        </p:txBody>
      </p:sp>
      <p:sp>
        <p:nvSpPr>
          <p:cNvPr id="3" name="Content Placeholder 2"/>
          <p:cNvSpPr>
            <a:spLocks noGrp="1"/>
          </p:cNvSpPr>
          <p:nvPr>
            <p:ph idx="1"/>
          </p:nvPr>
        </p:nvSpPr>
        <p:spPr/>
        <p:txBody>
          <a:bodyPr>
            <a:normAutofit/>
          </a:bodyPr>
          <a:lstStyle/>
          <a:p>
            <a:r>
              <a:rPr lang="en-GB" dirty="0"/>
              <a:t>Remember that the aim of your assignment is to </a:t>
            </a:r>
            <a:r>
              <a:rPr lang="en-GB" dirty="0">
                <a:solidFill>
                  <a:srgbClr val="FF0000"/>
                </a:solidFill>
              </a:rPr>
              <a:t>program different types of AI</a:t>
            </a:r>
            <a:r>
              <a:rPr lang="en-GB" dirty="0"/>
              <a:t>. There are no explicit marks for graphics, sound, physics, gameplay etc. </a:t>
            </a:r>
          </a:p>
          <a:p>
            <a:endParaRPr lang="en-GB" dirty="0"/>
          </a:p>
          <a:p>
            <a:r>
              <a:rPr lang="en-GB" dirty="0"/>
              <a:t>Always refer to the marking scheme, it basically tells you how to get a good mark in this module</a:t>
            </a:r>
          </a:p>
          <a:p>
            <a:endParaRPr lang="en-GB" dirty="0"/>
          </a:p>
          <a:p>
            <a:r>
              <a:rPr lang="en-GB" dirty="0"/>
              <a:t>Don’t neglect the blog - write a blog post a week minimum. A few paragraphs won’t take long and it will add up over the weeks</a:t>
            </a:r>
            <a:endParaRPr lang="en-US" dirty="0"/>
          </a:p>
        </p:txBody>
      </p:sp>
    </p:spTree>
    <p:extLst>
      <p:ext uri="{BB962C8B-B14F-4D97-AF65-F5344CB8AC3E}">
        <p14:creationId xmlns:p14="http://schemas.microsoft.com/office/powerpoint/2010/main" val="14561311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Recommended Reading</a:t>
            </a:r>
            <a:endParaRPr lang="en-US" dirty="0"/>
          </a:p>
        </p:txBody>
      </p:sp>
      <p:sp>
        <p:nvSpPr>
          <p:cNvPr id="3" name="Content Placeholder 2"/>
          <p:cNvSpPr>
            <a:spLocks noGrp="1"/>
          </p:cNvSpPr>
          <p:nvPr>
            <p:ph idx="1"/>
          </p:nvPr>
        </p:nvSpPr>
        <p:spPr>
          <a:xfrm>
            <a:off x="838200" y="1825625"/>
            <a:ext cx="6532660" cy="4351338"/>
          </a:xfrm>
        </p:spPr>
        <p:txBody>
          <a:bodyPr>
            <a:normAutofit/>
          </a:bodyPr>
          <a:lstStyle/>
          <a:p>
            <a:r>
              <a:rPr lang="en-GB" sz="2000" dirty="0"/>
              <a:t>Game AI Pro</a:t>
            </a:r>
          </a:p>
          <a:p>
            <a:endParaRPr lang="en-GB" sz="1800" dirty="0"/>
          </a:p>
          <a:p>
            <a:r>
              <a:rPr lang="en-GB" sz="1800" dirty="0"/>
              <a:t>Some editions available online for free: </a:t>
            </a:r>
            <a:r>
              <a:rPr lang="en-GB" sz="1800" dirty="0">
                <a:hlinkClick r:id="rId3"/>
              </a:rPr>
              <a:t>http://www.gameaipro.com/</a:t>
            </a:r>
            <a:endParaRPr lang="en-GB" sz="1800" dirty="0"/>
          </a:p>
          <a:p>
            <a:endParaRPr lang="en-GB" sz="1800" dirty="0"/>
          </a:p>
          <a:p>
            <a:r>
              <a:rPr lang="en-GB" sz="1800" dirty="0"/>
              <a:t>Available from £41 on Amazon (new and used)</a:t>
            </a:r>
          </a:p>
          <a:p>
            <a:endParaRPr lang="en-GB" sz="1800" dirty="0"/>
          </a:p>
          <a:p>
            <a:r>
              <a:rPr lang="en-GB" sz="1800" dirty="0"/>
              <a:t>Covers much more than we will discuss in this module alone</a:t>
            </a:r>
          </a:p>
          <a:p>
            <a:endParaRPr lang="en-GB" sz="1800" dirty="0"/>
          </a:p>
          <a:p>
            <a:r>
              <a:rPr lang="en-GB" sz="1800" dirty="0"/>
              <a:t>A great reference book for anyone doing the module and superb guide for anyone who is considering game development as a possible career path</a:t>
            </a:r>
            <a:endParaRPr lang="en-US" sz="1800" dirty="0"/>
          </a:p>
        </p:txBody>
      </p:sp>
      <p:graphicFrame>
        <p:nvGraphicFramePr>
          <p:cNvPr id="4" name="Object 3"/>
          <p:cNvGraphicFramePr>
            <a:graphicFrameLocks noChangeAspect="1"/>
          </p:cNvGraphicFramePr>
          <p:nvPr>
            <p:extLst>
              <p:ext uri="{D42A27DB-BD31-4B8C-83A1-F6EECF244321}">
                <p14:modId xmlns:p14="http://schemas.microsoft.com/office/powerpoint/2010/main" val="1727805058"/>
              </p:ext>
            </p:extLst>
          </p:nvPr>
        </p:nvGraphicFramePr>
        <p:xfrm>
          <a:off x="7578726" y="1143000"/>
          <a:ext cx="3908400" cy="4841875"/>
        </p:xfrm>
        <a:graphic>
          <a:graphicData uri="http://schemas.openxmlformats.org/presentationml/2006/ole">
            <mc:AlternateContent xmlns:mc="http://schemas.openxmlformats.org/markup-compatibility/2006">
              <mc:Choice xmlns:v="urn:schemas-microsoft-com:vml" Requires="v">
                <p:oleObj spid="_x0000_s13373" name="Image" r:id="rId4" imgW="7809480" imgH="9676080" progId="Photoshop.Image.13">
                  <p:embed/>
                </p:oleObj>
              </mc:Choice>
              <mc:Fallback>
                <p:oleObj name="Image" r:id="rId4" imgW="7809480" imgH="9676080" progId="Photoshop.Image.13">
                  <p:embed/>
                  <p:pic>
                    <p:nvPicPr>
                      <p:cNvPr id="0" name=""/>
                      <p:cNvPicPr/>
                      <p:nvPr/>
                    </p:nvPicPr>
                    <p:blipFill>
                      <a:blip r:embed="rId5"/>
                      <a:stretch>
                        <a:fillRect/>
                      </a:stretch>
                    </p:blipFill>
                    <p:spPr>
                      <a:xfrm>
                        <a:off x="7578726" y="1143000"/>
                        <a:ext cx="3908400" cy="4841875"/>
                      </a:xfrm>
                      <a:prstGeom prst="rect">
                        <a:avLst/>
                      </a:prstGeom>
                    </p:spPr>
                  </p:pic>
                </p:oleObj>
              </mc:Fallback>
            </mc:AlternateContent>
          </a:graphicData>
        </a:graphic>
      </p:graphicFrame>
    </p:spTree>
    <p:extLst>
      <p:ext uri="{BB962C8B-B14F-4D97-AF65-F5344CB8AC3E}">
        <p14:creationId xmlns:p14="http://schemas.microsoft.com/office/powerpoint/2010/main" val="2189235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10100" y="2638425"/>
            <a:ext cx="4521200" cy="1325563"/>
          </a:xfrm>
        </p:spPr>
        <p:txBody>
          <a:bodyPr/>
          <a:lstStyle/>
          <a:p>
            <a:r>
              <a:rPr lang="en-GB" dirty="0"/>
              <a:t>What is AI?</a:t>
            </a:r>
            <a:endParaRPr lang="en-US" dirty="0"/>
          </a:p>
        </p:txBody>
      </p:sp>
      <p:graphicFrame>
        <p:nvGraphicFramePr>
          <p:cNvPr id="5" name="Object 4"/>
          <p:cNvGraphicFramePr>
            <a:graphicFrameLocks noChangeAspect="1"/>
          </p:cNvGraphicFramePr>
          <p:nvPr/>
        </p:nvGraphicFramePr>
        <p:xfrm>
          <a:off x="3778268" y="2980555"/>
          <a:ext cx="831832" cy="641301"/>
        </p:xfrm>
        <a:graphic>
          <a:graphicData uri="http://schemas.openxmlformats.org/presentationml/2006/ole">
            <mc:AlternateContent xmlns:mc="http://schemas.openxmlformats.org/markup-compatibility/2006">
              <mc:Choice xmlns:v="urn:schemas-microsoft-com:vml" Requires="v">
                <p:oleObj spid="_x0000_s23582" name="Image" r:id="rId3" imgW="2272680" imgH="1752120" progId="Photoshop.Image.13">
                  <p:embed/>
                </p:oleObj>
              </mc:Choice>
              <mc:Fallback>
                <p:oleObj name="Image" r:id="rId3" imgW="2272680" imgH="1752120" progId="Photoshop.Image.13">
                  <p:embed/>
                  <p:pic>
                    <p:nvPicPr>
                      <p:cNvPr id="5" name="Object 4"/>
                      <p:cNvPicPr/>
                      <p:nvPr/>
                    </p:nvPicPr>
                    <p:blipFill>
                      <a:blip r:embed="rId4"/>
                      <a:stretch>
                        <a:fillRect/>
                      </a:stretch>
                    </p:blipFill>
                    <p:spPr>
                      <a:xfrm>
                        <a:off x="3778268" y="2980555"/>
                        <a:ext cx="831832" cy="641301"/>
                      </a:xfrm>
                      <a:prstGeom prst="rect">
                        <a:avLst/>
                      </a:prstGeom>
                    </p:spPr>
                  </p:pic>
                </p:oleObj>
              </mc:Fallback>
            </mc:AlternateContent>
          </a:graphicData>
        </a:graphic>
      </p:graphicFrame>
      <p:sp>
        <p:nvSpPr>
          <p:cNvPr id="3" name="Star: 5 Points 2"/>
          <p:cNvSpPr/>
          <p:nvPr/>
        </p:nvSpPr>
        <p:spPr>
          <a:xfrm>
            <a:off x="10947633" y="5612235"/>
            <a:ext cx="889233" cy="81373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228298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Background Reading</a:t>
            </a:r>
            <a:endParaRPr lang="en-US" dirty="0"/>
          </a:p>
        </p:txBody>
      </p:sp>
      <p:sp>
        <p:nvSpPr>
          <p:cNvPr id="3" name="Content Placeholder 2"/>
          <p:cNvSpPr>
            <a:spLocks noGrp="1"/>
          </p:cNvSpPr>
          <p:nvPr>
            <p:ph idx="1"/>
          </p:nvPr>
        </p:nvSpPr>
        <p:spPr>
          <a:xfrm>
            <a:off x="838200" y="1825625"/>
            <a:ext cx="5642113" cy="4351338"/>
          </a:xfrm>
        </p:spPr>
        <p:txBody>
          <a:bodyPr>
            <a:normAutofit/>
          </a:bodyPr>
          <a:lstStyle/>
          <a:p>
            <a:r>
              <a:rPr lang="en-GB" sz="2000" dirty="0"/>
              <a:t>Artificial Intelligence: A Modern Approach</a:t>
            </a:r>
          </a:p>
          <a:p>
            <a:endParaRPr lang="en-GB" sz="1800" dirty="0"/>
          </a:p>
          <a:p>
            <a:r>
              <a:rPr lang="en-GB" sz="1800" dirty="0"/>
              <a:t>Available from £30 on Amazon (new and used)</a:t>
            </a:r>
          </a:p>
          <a:p>
            <a:endParaRPr lang="en-GB" sz="1800" dirty="0"/>
          </a:p>
          <a:p>
            <a:r>
              <a:rPr lang="en-GB" sz="1800" dirty="0"/>
              <a:t>Written by Stuart Russel and Peter </a:t>
            </a:r>
            <a:r>
              <a:rPr lang="en-GB" sz="1800" dirty="0" err="1"/>
              <a:t>Norvig</a:t>
            </a:r>
            <a:endParaRPr lang="en-GB" sz="1800" dirty="0"/>
          </a:p>
          <a:p>
            <a:endParaRPr lang="en-GB" sz="1800" dirty="0"/>
          </a:p>
          <a:p>
            <a:r>
              <a:rPr lang="en-GB" sz="1800" dirty="0"/>
              <a:t>Again, covers much more than we will discuss in this module alone</a:t>
            </a:r>
          </a:p>
          <a:p>
            <a:endParaRPr lang="en-GB" sz="1800" dirty="0"/>
          </a:p>
          <a:p>
            <a:r>
              <a:rPr lang="en-GB" sz="1800" dirty="0"/>
              <a:t>Not strictly AI for Games, but provides a vast overview of AI approaches</a:t>
            </a:r>
            <a:endParaRPr lang="en-US" sz="1800" dirty="0"/>
          </a:p>
        </p:txBody>
      </p:sp>
      <p:pic>
        <p:nvPicPr>
          <p:cNvPr id="15362" name="Picture 2" descr="http://www-fp.pearsonhighered.com/assets/hip/images/bigcovers/0132071487.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9891" y="1157288"/>
            <a:ext cx="3973909" cy="5019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5254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Web Content</a:t>
            </a:r>
            <a:endParaRPr lang="en-US" dirty="0"/>
          </a:p>
        </p:txBody>
      </p:sp>
      <p:sp>
        <p:nvSpPr>
          <p:cNvPr id="3" name="Content Placeholder 2"/>
          <p:cNvSpPr>
            <a:spLocks noGrp="1"/>
          </p:cNvSpPr>
          <p:nvPr>
            <p:ph idx="1"/>
          </p:nvPr>
        </p:nvSpPr>
        <p:spPr/>
        <p:txBody>
          <a:bodyPr/>
          <a:lstStyle/>
          <a:p>
            <a:r>
              <a:rPr lang="en-GB" dirty="0"/>
              <a:t>Throughout the course of this module, we will provide links to certain content available online</a:t>
            </a:r>
          </a:p>
          <a:p>
            <a:endParaRPr lang="en-GB" dirty="0"/>
          </a:p>
          <a:p>
            <a:r>
              <a:rPr lang="en-GB" dirty="0"/>
              <a:t>There is a certain amount of self study you should be undertaking in this module. Some of this is from the web content.</a:t>
            </a:r>
          </a:p>
          <a:p>
            <a:endParaRPr lang="en-GB" dirty="0"/>
          </a:p>
          <a:p>
            <a:r>
              <a:rPr lang="en-GB" dirty="0"/>
              <a:t>Choosing to read that content or not is your decision, however it may be assessed in exams so it is advised that you do…</a:t>
            </a:r>
            <a:endParaRPr lang="en-US" dirty="0"/>
          </a:p>
        </p:txBody>
      </p:sp>
    </p:spTree>
    <p:extLst>
      <p:ext uri="{BB962C8B-B14F-4D97-AF65-F5344CB8AC3E}">
        <p14:creationId xmlns:p14="http://schemas.microsoft.com/office/powerpoint/2010/main" val="37043476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10100" y="2638425"/>
            <a:ext cx="4521200" cy="1325563"/>
          </a:xfrm>
        </p:spPr>
        <p:txBody>
          <a:bodyPr/>
          <a:lstStyle/>
          <a:p>
            <a:r>
              <a:rPr lang="en-GB" dirty="0"/>
              <a:t>Conclusion</a:t>
            </a:r>
            <a:endParaRPr lang="en-US" dirty="0"/>
          </a:p>
        </p:txBody>
      </p:sp>
      <p:graphicFrame>
        <p:nvGraphicFramePr>
          <p:cNvPr id="5" name="Object 4"/>
          <p:cNvGraphicFramePr>
            <a:graphicFrameLocks noChangeAspect="1"/>
          </p:cNvGraphicFramePr>
          <p:nvPr/>
        </p:nvGraphicFramePr>
        <p:xfrm>
          <a:off x="3778268" y="2980555"/>
          <a:ext cx="831832" cy="641301"/>
        </p:xfrm>
        <a:graphic>
          <a:graphicData uri="http://schemas.openxmlformats.org/presentationml/2006/ole">
            <mc:AlternateContent xmlns:mc="http://schemas.openxmlformats.org/markup-compatibility/2006">
              <mc:Choice xmlns:v="urn:schemas-microsoft-com:vml" Requires="v">
                <p:oleObj spid="_x0000_s14396" name="Image" r:id="rId3" imgW="2272680" imgH="1752120" progId="Photoshop.Image.13">
                  <p:embed/>
                </p:oleObj>
              </mc:Choice>
              <mc:Fallback>
                <p:oleObj name="Image" r:id="rId3" imgW="2272680" imgH="1752120" progId="Photoshop.Image.13">
                  <p:embed/>
                  <p:pic>
                    <p:nvPicPr>
                      <p:cNvPr id="5" name="Object 4"/>
                      <p:cNvPicPr/>
                      <p:nvPr/>
                    </p:nvPicPr>
                    <p:blipFill>
                      <a:blip r:embed="rId4"/>
                      <a:stretch>
                        <a:fillRect/>
                      </a:stretch>
                    </p:blipFill>
                    <p:spPr>
                      <a:xfrm>
                        <a:off x="3778268" y="2980555"/>
                        <a:ext cx="831832" cy="641301"/>
                      </a:xfrm>
                      <a:prstGeom prst="rect">
                        <a:avLst/>
                      </a:prstGeom>
                    </p:spPr>
                  </p:pic>
                </p:oleObj>
              </mc:Fallback>
            </mc:AlternateContent>
          </a:graphicData>
        </a:graphic>
      </p:graphicFrame>
    </p:spTree>
    <p:extLst>
      <p:ext uri="{BB962C8B-B14F-4D97-AF65-F5344CB8AC3E}">
        <p14:creationId xmlns:p14="http://schemas.microsoft.com/office/powerpoint/2010/main" val="2703245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Assignment + Report</a:t>
            </a:r>
            <a:endParaRPr lang="en-US" dirty="0"/>
          </a:p>
        </p:txBody>
      </p:sp>
      <p:sp>
        <p:nvSpPr>
          <p:cNvPr id="3" name="Content Placeholder 2"/>
          <p:cNvSpPr>
            <a:spLocks noGrp="1"/>
          </p:cNvSpPr>
          <p:nvPr>
            <p:ph idx="1"/>
          </p:nvPr>
        </p:nvSpPr>
        <p:spPr/>
        <p:txBody>
          <a:bodyPr>
            <a:normAutofit/>
          </a:bodyPr>
          <a:lstStyle/>
          <a:p>
            <a:r>
              <a:rPr lang="en-GB" dirty="0"/>
              <a:t>Have fun making your game</a:t>
            </a:r>
          </a:p>
          <a:p>
            <a:endParaRPr lang="en-GB" dirty="0"/>
          </a:p>
          <a:p>
            <a:r>
              <a:rPr lang="en-GB" dirty="0">
                <a:solidFill>
                  <a:srgbClr val="C00000"/>
                </a:solidFill>
              </a:rPr>
              <a:t>Remember it’s all about the AI!</a:t>
            </a:r>
            <a:endParaRPr lang="en-US" dirty="0">
              <a:solidFill>
                <a:srgbClr val="C00000"/>
              </a:solidFill>
            </a:endParaRPr>
          </a:p>
          <a:p>
            <a:endParaRPr lang="en-GB" dirty="0"/>
          </a:p>
          <a:p>
            <a:r>
              <a:rPr lang="en-GB" dirty="0"/>
              <a:t>You have the marking scheme from day 1, very easy to pass this module if you put effort in every week</a:t>
            </a:r>
          </a:p>
          <a:p>
            <a:endParaRPr lang="en-GB" dirty="0"/>
          </a:p>
          <a:p>
            <a:r>
              <a:rPr lang="en-GB" dirty="0"/>
              <a:t>When you have an idea, feel free to run it past us so we can make sure you’re on the right track</a:t>
            </a:r>
          </a:p>
        </p:txBody>
      </p:sp>
    </p:spTree>
    <p:extLst>
      <p:ext uri="{BB962C8B-B14F-4D97-AF65-F5344CB8AC3E}">
        <p14:creationId xmlns:p14="http://schemas.microsoft.com/office/powerpoint/2010/main" val="274419946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Lab Week 1</a:t>
            </a:r>
            <a:endParaRPr lang="en-US" dirty="0"/>
          </a:p>
        </p:txBody>
      </p:sp>
      <p:sp>
        <p:nvSpPr>
          <p:cNvPr id="3" name="Content Placeholder 2"/>
          <p:cNvSpPr>
            <a:spLocks noGrp="1"/>
          </p:cNvSpPr>
          <p:nvPr>
            <p:ph idx="1"/>
          </p:nvPr>
        </p:nvSpPr>
        <p:spPr/>
        <p:txBody>
          <a:bodyPr>
            <a:normAutofit/>
          </a:bodyPr>
          <a:lstStyle/>
          <a:p>
            <a:r>
              <a:rPr lang="en-GB" dirty="0"/>
              <a:t>You must submit a link to your blog on Blackboard by the end of this week</a:t>
            </a:r>
          </a:p>
          <a:p>
            <a:endParaRPr lang="en-GB" b="1" dirty="0"/>
          </a:p>
          <a:p>
            <a:r>
              <a:rPr lang="en-GB" dirty="0"/>
              <a:t>The lab this week will give you the opportunity to experiment with your game development environment of choice</a:t>
            </a:r>
          </a:p>
          <a:p>
            <a:endParaRPr lang="en-GB" dirty="0"/>
          </a:p>
          <a:p>
            <a:r>
              <a:rPr lang="en-GB" dirty="0"/>
              <a:t>Next week you will begin working on your first AI algorithms. If you want to read ahead the labs are available on Blackboard</a:t>
            </a:r>
          </a:p>
          <a:p>
            <a:endParaRPr lang="en-GB" dirty="0"/>
          </a:p>
        </p:txBody>
      </p:sp>
    </p:spTree>
    <p:extLst>
      <p:ext uri="{BB962C8B-B14F-4D97-AF65-F5344CB8AC3E}">
        <p14:creationId xmlns:p14="http://schemas.microsoft.com/office/powerpoint/2010/main" val="245354834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Lab Week 1</a:t>
            </a:r>
            <a:endParaRPr lang="en-US" dirty="0"/>
          </a:p>
        </p:txBody>
      </p:sp>
      <p:sp>
        <p:nvSpPr>
          <p:cNvPr id="3" name="Content Placeholder 2"/>
          <p:cNvSpPr>
            <a:spLocks noGrp="1"/>
          </p:cNvSpPr>
          <p:nvPr>
            <p:ph idx="1"/>
          </p:nvPr>
        </p:nvSpPr>
        <p:spPr>
          <a:xfrm>
            <a:off x="838200" y="1838325"/>
            <a:ext cx="10515600" cy="4351338"/>
          </a:xfrm>
        </p:spPr>
        <p:txBody>
          <a:bodyPr>
            <a:normAutofit fontScale="85000" lnSpcReduction="20000"/>
          </a:bodyPr>
          <a:lstStyle/>
          <a:p>
            <a:pPr marL="0" indent="0">
              <a:buNone/>
            </a:pPr>
            <a:r>
              <a:rPr lang="en-GB" dirty="0"/>
              <a:t>Your goals for this week:</a:t>
            </a:r>
          </a:p>
          <a:p>
            <a:pPr marL="0" indent="0">
              <a:buNone/>
            </a:pPr>
            <a:endParaRPr lang="en-GB" dirty="0"/>
          </a:p>
          <a:p>
            <a:pPr marL="514350" indent="-514350">
              <a:buFont typeface="+mj-lt"/>
              <a:buAutoNum type="arabicPeriod"/>
            </a:pPr>
            <a:r>
              <a:rPr lang="en-GB" dirty="0"/>
              <a:t>Research and test different game engines / languages</a:t>
            </a:r>
          </a:p>
          <a:p>
            <a:pPr marL="514350" indent="-514350">
              <a:buFont typeface="+mj-lt"/>
              <a:buAutoNum type="arabicPeriod"/>
            </a:pPr>
            <a:endParaRPr lang="en-GB" dirty="0"/>
          </a:p>
          <a:p>
            <a:pPr marL="514350" indent="-514350">
              <a:buFont typeface="+mj-lt"/>
              <a:buAutoNum type="arabicPeriod"/>
            </a:pPr>
            <a:r>
              <a:rPr lang="en-GB" dirty="0"/>
              <a:t>Start thinking about game ideas </a:t>
            </a:r>
          </a:p>
          <a:p>
            <a:pPr marL="514350" indent="-514350">
              <a:buFont typeface="+mj-lt"/>
              <a:buAutoNum type="arabicPeriod"/>
            </a:pPr>
            <a:endParaRPr lang="en-GB" dirty="0"/>
          </a:p>
          <a:p>
            <a:pPr marL="514350" indent="-514350">
              <a:buFont typeface="+mj-lt"/>
              <a:buAutoNum type="arabicPeriod"/>
            </a:pPr>
            <a:r>
              <a:rPr lang="en-GB" dirty="0"/>
              <a:t>Start creating an environment for your game</a:t>
            </a:r>
          </a:p>
          <a:p>
            <a:pPr marL="514350" indent="-514350">
              <a:buFont typeface="+mj-lt"/>
              <a:buAutoNum type="arabicPeriod"/>
            </a:pPr>
            <a:endParaRPr lang="en-GB" dirty="0"/>
          </a:p>
          <a:p>
            <a:pPr marL="514350" indent="-514350">
              <a:buFont typeface="+mj-lt"/>
              <a:buAutoNum type="arabicPeriod"/>
            </a:pPr>
            <a:r>
              <a:rPr lang="en-GB" dirty="0"/>
              <a:t>Create and write your first blog post</a:t>
            </a:r>
          </a:p>
          <a:p>
            <a:pPr marL="514350" indent="-514350">
              <a:buFont typeface="+mj-lt"/>
              <a:buAutoNum type="arabicPeriod"/>
            </a:pPr>
            <a:endParaRPr lang="en-GB" dirty="0"/>
          </a:p>
          <a:p>
            <a:pPr marL="514350" indent="-514350">
              <a:buFont typeface="+mj-lt"/>
              <a:buAutoNum type="arabicPeriod"/>
            </a:pPr>
            <a:r>
              <a:rPr lang="en-GB" dirty="0"/>
              <a:t>Post a link to your blog on Blackboard</a:t>
            </a:r>
          </a:p>
          <a:p>
            <a:pPr marL="0" indent="0">
              <a:buNone/>
            </a:pPr>
            <a:endParaRPr lang="en-GB" dirty="0"/>
          </a:p>
          <a:p>
            <a:endParaRPr lang="en-GB" dirty="0"/>
          </a:p>
          <a:p>
            <a:endParaRPr lang="en-GB" dirty="0"/>
          </a:p>
        </p:txBody>
      </p:sp>
      <p:pic>
        <p:nvPicPr>
          <p:cNvPr id="4" name="Picture 6" descr="https://upload.wikimedia.org/wikipedia/en/8/88/Java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11430" y="2186012"/>
            <a:ext cx="1678245" cy="167824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s://upload.wikimedia.org/wikipedia/commons/e/ee/Unreal_Engine_logo_and_wordmark.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4120" y="3909691"/>
            <a:ext cx="1132866" cy="134921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Object 5"/>
          <p:cNvGraphicFramePr>
            <a:graphicFrameLocks noChangeAspect="1"/>
          </p:cNvGraphicFramePr>
          <p:nvPr>
            <p:extLst>
              <p:ext uri="{D42A27DB-BD31-4B8C-83A1-F6EECF244321}">
                <p14:modId xmlns:p14="http://schemas.microsoft.com/office/powerpoint/2010/main" val="3130064037"/>
              </p:ext>
            </p:extLst>
          </p:nvPr>
        </p:nvGraphicFramePr>
        <p:xfrm>
          <a:off x="9356091" y="5420019"/>
          <a:ext cx="2460295" cy="1088469"/>
        </p:xfrm>
        <a:graphic>
          <a:graphicData uri="http://schemas.openxmlformats.org/presentationml/2006/ole">
            <mc:AlternateContent xmlns:mc="http://schemas.openxmlformats.org/markup-compatibility/2006">
              <mc:Choice xmlns:v="urn:schemas-microsoft-com:vml" Requires="v">
                <p:oleObj spid="_x0000_s18486" name="Image" r:id="rId5" imgW="6603120" imgH="2920320" progId="Photoshop.Image.13">
                  <p:embed/>
                </p:oleObj>
              </mc:Choice>
              <mc:Fallback>
                <p:oleObj name="Image" r:id="rId5" imgW="6603120" imgH="2920320" progId="Photoshop.Image.13">
                  <p:embed/>
                  <p:pic>
                    <p:nvPicPr>
                      <p:cNvPr id="4" name="Object 3"/>
                      <p:cNvPicPr/>
                      <p:nvPr/>
                    </p:nvPicPr>
                    <p:blipFill>
                      <a:blip r:embed="rId6"/>
                      <a:stretch>
                        <a:fillRect/>
                      </a:stretch>
                    </p:blipFill>
                    <p:spPr>
                      <a:xfrm>
                        <a:off x="9356091" y="5420019"/>
                        <a:ext cx="2460295" cy="1088469"/>
                      </a:xfrm>
                      <a:prstGeom prst="rect">
                        <a:avLst/>
                      </a:prstGeom>
                    </p:spPr>
                  </p:pic>
                </p:oleObj>
              </mc:Fallback>
            </mc:AlternateContent>
          </a:graphicData>
        </a:graphic>
      </p:graphicFrame>
      <p:pic>
        <p:nvPicPr>
          <p:cNvPr id="7" name="Picture 2" descr="https://upload.wikimedia.org/wikipedia/commons/8/8a/Official_unity_logo.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601325" y="467627"/>
            <a:ext cx="1969826" cy="71683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8"/>
          <a:stretch>
            <a:fillRect/>
          </a:stretch>
        </p:blipFill>
        <p:spPr>
          <a:xfrm>
            <a:off x="9891579" y="1467675"/>
            <a:ext cx="1679572" cy="632309"/>
          </a:xfrm>
          <a:prstGeom prst="rect">
            <a:avLst/>
          </a:prstGeom>
        </p:spPr>
      </p:pic>
    </p:spTree>
    <p:extLst>
      <p:ext uri="{BB962C8B-B14F-4D97-AF65-F5344CB8AC3E}">
        <p14:creationId xmlns:p14="http://schemas.microsoft.com/office/powerpoint/2010/main" val="4041180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09168" y="2646376"/>
            <a:ext cx="4521200" cy="1325563"/>
          </a:xfrm>
        </p:spPr>
        <p:txBody>
          <a:bodyPr/>
          <a:lstStyle/>
          <a:p>
            <a:r>
              <a:rPr lang="en-GB" dirty="0"/>
              <a:t>What is Game AI?</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271269494"/>
              </p:ext>
            </p:extLst>
          </p:nvPr>
        </p:nvGraphicFramePr>
        <p:xfrm>
          <a:off x="3277336" y="2988506"/>
          <a:ext cx="831832" cy="641301"/>
        </p:xfrm>
        <a:graphic>
          <a:graphicData uri="http://schemas.openxmlformats.org/presentationml/2006/ole">
            <mc:AlternateContent xmlns:mc="http://schemas.openxmlformats.org/markup-compatibility/2006">
              <mc:Choice xmlns:v="urn:schemas-microsoft-com:vml" Requires="v">
                <p:oleObj spid="_x0000_s30741" name="Image" r:id="rId3" imgW="2272680" imgH="1752120" progId="Photoshop.Image.13">
                  <p:embed/>
                </p:oleObj>
              </mc:Choice>
              <mc:Fallback>
                <p:oleObj name="Image" r:id="rId3" imgW="2272680" imgH="1752120" progId="Photoshop.Image.13">
                  <p:embed/>
                  <p:pic>
                    <p:nvPicPr>
                      <p:cNvPr id="5" name="Object 4"/>
                      <p:cNvPicPr/>
                      <p:nvPr/>
                    </p:nvPicPr>
                    <p:blipFill>
                      <a:blip r:embed="rId4"/>
                      <a:stretch>
                        <a:fillRect/>
                      </a:stretch>
                    </p:blipFill>
                    <p:spPr>
                      <a:xfrm>
                        <a:off x="3277336" y="2988506"/>
                        <a:ext cx="831832" cy="641301"/>
                      </a:xfrm>
                      <a:prstGeom prst="rect">
                        <a:avLst/>
                      </a:prstGeom>
                    </p:spPr>
                  </p:pic>
                </p:oleObj>
              </mc:Fallback>
            </mc:AlternateContent>
          </a:graphicData>
        </a:graphic>
      </p:graphicFrame>
      <p:sp>
        <p:nvSpPr>
          <p:cNvPr id="3" name="Star: 5 Points 2"/>
          <p:cNvSpPr/>
          <p:nvPr/>
        </p:nvSpPr>
        <p:spPr>
          <a:xfrm>
            <a:off x="10947633" y="5612235"/>
            <a:ext cx="889233" cy="81373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9596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does AI stand for?</a:t>
            </a:r>
            <a:endParaRPr lang="en-US" dirty="0"/>
          </a:p>
        </p:txBody>
      </p:sp>
      <p:sp>
        <p:nvSpPr>
          <p:cNvPr id="3" name="Content Placeholder 2"/>
          <p:cNvSpPr>
            <a:spLocks noGrp="1"/>
          </p:cNvSpPr>
          <p:nvPr>
            <p:ph idx="1"/>
          </p:nvPr>
        </p:nvSpPr>
        <p:spPr>
          <a:xfrm>
            <a:off x="838200" y="1825625"/>
            <a:ext cx="10515600" cy="1196975"/>
          </a:xfrm>
        </p:spPr>
        <p:txBody>
          <a:bodyPr/>
          <a:lstStyle/>
          <a:p>
            <a:r>
              <a:rPr lang="en-GB" dirty="0"/>
              <a:t>AI stands for Artificial Intelligence</a:t>
            </a:r>
          </a:p>
          <a:p>
            <a:r>
              <a:rPr lang="en-GB" dirty="0"/>
              <a:t>AI is a very broad term…</a:t>
            </a:r>
          </a:p>
          <a:p>
            <a:endParaRPr lang="en-GB" dirty="0"/>
          </a:p>
          <a:p>
            <a:endParaRPr lang="en-US" dirty="0"/>
          </a:p>
        </p:txBody>
      </p:sp>
      <p:sp>
        <p:nvSpPr>
          <p:cNvPr id="5" name="TextBox 4"/>
          <p:cNvSpPr txBox="1"/>
          <p:nvPr/>
        </p:nvSpPr>
        <p:spPr>
          <a:xfrm>
            <a:off x="1466850" y="3251200"/>
            <a:ext cx="9258300" cy="2554545"/>
          </a:xfrm>
          <a:prstGeom prst="rect">
            <a:avLst/>
          </a:prstGeom>
          <a:noFill/>
        </p:spPr>
        <p:txBody>
          <a:bodyPr wrap="square" rtlCol="0">
            <a:spAutoFit/>
          </a:bodyPr>
          <a:lstStyle/>
          <a:p>
            <a:r>
              <a:rPr lang="en-GB" sz="2000" dirty="0">
                <a:solidFill>
                  <a:schemeClr val="accent5">
                    <a:lumMod val="75000"/>
                  </a:schemeClr>
                </a:solidFill>
              </a:rPr>
              <a:t>There is an argument that the “AI” in the term “Game AI” overstates its worth, as game AI is not about intelligence, and shares few of the objectives of the academic field of AI</a:t>
            </a:r>
          </a:p>
          <a:p>
            <a:endParaRPr lang="en-GB" sz="2000" dirty="0">
              <a:solidFill>
                <a:schemeClr val="accent5">
                  <a:lumMod val="75000"/>
                </a:schemeClr>
              </a:solidFill>
            </a:endParaRPr>
          </a:p>
          <a:p>
            <a:r>
              <a:rPr lang="en-GB" sz="2000" dirty="0">
                <a:solidFill>
                  <a:schemeClr val="accent5">
                    <a:lumMod val="75000"/>
                  </a:schemeClr>
                </a:solidFill>
              </a:rPr>
              <a:t>“Real” AI addresses fields such as machine learning, decision making based on arbitrary data and even the ultimate goal of a strong AI that can reason.</a:t>
            </a:r>
          </a:p>
          <a:p>
            <a:endParaRPr lang="en-GB" sz="2000" dirty="0">
              <a:solidFill>
                <a:schemeClr val="accent5">
                  <a:lumMod val="75000"/>
                </a:schemeClr>
              </a:solidFill>
            </a:endParaRPr>
          </a:p>
          <a:p>
            <a:r>
              <a:rPr lang="en-GB" sz="2000" dirty="0">
                <a:solidFill>
                  <a:schemeClr val="accent5">
                    <a:lumMod val="75000"/>
                  </a:schemeClr>
                </a:solidFill>
              </a:rPr>
              <a:t>“Game AI” often consists of a few rules of thumb or heuristics that are designed to facilitate a good gameplay experience. </a:t>
            </a:r>
            <a:endParaRPr lang="en-US" sz="2000" dirty="0">
              <a:solidFill>
                <a:schemeClr val="accent5">
                  <a:lumMod val="75000"/>
                </a:schemeClr>
              </a:solidFill>
            </a:endParaRPr>
          </a:p>
        </p:txBody>
      </p:sp>
    </p:spTree>
    <p:extLst>
      <p:ext uri="{BB962C8B-B14F-4D97-AF65-F5344CB8AC3E}">
        <p14:creationId xmlns:p14="http://schemas.microsoft.com/office/powerpoint/2010/main" val="4028575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AI in Games</a:t>
            </a:r>
            <a:endParaRPr lang="en-US" dirty="0"/>
          </a:p>
        </p:txBody>
      </p:sp>
      <p:sp>
        <p:nvSpPr>
          <p:cNvPr id="3" name="Content Placeholder 2"/>
          <p:cNvSpPr>
            <a:spLocks noGrp="1"/>
          </p:cNvSpPr>
          <p:nvPr>
            <p:ph idx="1"/>
          </p:nvPr>
        </p:nvSpPr>
        <p:spPr/>
        <p:txBody>
          <a:bodyPr/>
          <a:lstStyle/>
          <a:p>
            <a:r>
              <a:rPr lang="en-GB" dirty="0"/>
              <a:t>Game AI has many different functions in games</a:t>
            </a:r>
          </a:p>
          <a:p>
            <a:endParaRPr lang="en-GB" dirty="0"/>
          </a:p>
          <a:p>
            <a:r>
              <a:rPr lang="en-GB" dirty="0">
                <a:solidFill>
                  <a:schemeClr val="accent5"/>
                </a:solidFill>
              </a:rPr>
              <a:t>Opponents</a:t>
            </a:r>
            <a:r>
              <a:rPr lang="en-GB" dirty="0"/>
              <a:t>, </a:t>
            </a:r>
            <a:r>
              <a:rPr lang="en-GB" dirty="0">
                <a:solidFill>
                  <a:schemeClr val="accent6"/>
                </a:solidFill>
              </a:rPr>
              <a:t>team mates</a:t>
            </a:r>
            <a:r>
              <a:rPr lang="en-GB" dirty="0"/>
              <a:t>, </a:t>
            </a:r>
            <a:r>
              <a:rPr lang="en-GB" dirty="0">
                <a:solidFill>
                  <a:schemeClr val="accent2"/>
                </a:solidFill>
              </a:rPr>
              <a:t>NPCs</a:t>
            </a:r>
            <a:r>
              <a:rPr lang="en-GB" dirty="0"/>
              <a:t>, </a:t>
            </a:r>
            <a:r>
              <a:rPr lang="en-GB" dirty="0">
                <a:solidFill>
                  <a:schemeClr val="accent4"/>
                </a:solidFill>
              </a:rPr>
              <a:t>directors</a:t>
            </a:r>
            <a:r>
              <a:rPr lang="en-GB" dirty="0"/>
              <a:t>, </a:t>
            </a:r>
            <a:r>
              <a:rPr lang="en-GB" dirty="0">
                <a:solidFill>
                  <a:srgbClr val="7030A0"/>
                </a:solidFill>
              </a:rPr>
              <a:t>creators</a:t>
            </a:r>
            <a:r>
              <a:rPr lang="en-GB" dirty="0"/>
              <a:t> etc.</a:t>
            </a:r>
          </a:p>
          <a:p>
            <a:pPr lvl="1"/>
            <a:r>
              <a:rPr lang="en-GB" dirty="0"/>
              <a:t>We will look at these in detail next week</a:t>
            </a:r>
            <a:endParaRPr lang="en-US" dirty="0"/>
          </a:p>
          <a:p>
            <a:endParaRPr lang="en-GB" dirty="0"/>
          </a:p>
          <a:p>
            <a:r>
              <a:rPr lang="en-GB" dirty="0"/>
              <a:t>Bad AI can negatively affect the believability of characters, break immersion and ruin gameplay through bugs </a:t>
            </a:r>
          </a:p>
          <a:p>
            <a:endParaRPr lang="en-GB" dirty="0"/>
          </a:p>
          <a:p>
            <a:r>
              <a:rPr lang="en-GB" dirty="0"/>
              <a:t>YouTube “AI game bug” for many great examples</a:t>
            </a:r>
          </a:p>
        </p:txBody>
      </p:sp>
    </p:spTree>
    <p:extLst>
      <p:ext uri="{BB962C8B-B14F-4D97-AF65-F5344CB8AC3E}">
        <p14:creationId xmlns:p14="http://schemas.microsoft.com/office/powerpoint/2010/main" val="3347949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Why study Game AI?</a:t>
            </a:r>
            <a:endParaRPr lang="en-US" dirty="0"/>
          </a:p>
        </p:txBody>
      </p:sp>
      <p:sp>
        <p:nvSpPr>
          <p:cNvPr id="3" name="Content Placeholder 2"/>
          <p:cNvSpPr>
            <a:spLocks noGrp="1"/>
          </p:cNvSpPr>
          <p:nvPr>
            <p:ph idx="1"/>
          </p:nvPr>
        </p:nvSpPr>
        <p:spPr/>
        <p:txBody>
          <a:bodyPr/>
          <a:lstStyle/>
          <a:p>
            <a:r>
              <a:rPr lang="en-GB" dirty="0"/>
              <a:t>The games industry is worth over $100 billion, meaning it is one of the most profitable applications of AI </a:t>
            </a:r>
          </a:p>
          <a:p>
            <a:endParaRPr lang="en-GB" dirty="0"/>
          </a:p>
          <a:p>
            <a:r>
              <a:rPr lang="en-GB" dirty="0"/>
              <a:t>The games industry has promoted rapid growth in several computing sectors, most notably graphics cards which can increasingly render scenes that are photo-real</a:t>
            </a:r>
          </a:p>
          <a:p>
            <a:endParaRPr lang="en-GB" dirty="0"/>
          </a:p>
          <a:p>
            <a:r>
              <a:rPr lang="en-GB" dirty="0"/>
              <a:t>But in many cases AI is still unable to solve relatively simple tasks…</a:t>
            </a:r>
            <a:endParaRPr lang="en-US" dirty="0"/>
          </a:p>
        </p:txBody>
      </p:sp>
    </p:spTree>
    <p:extLst>
      <p:ext uri="{BB962C8B-B14F-4D97-AF65-F5344CB8AC3E}">
        <p14:creationId xmlns:p14="http://schemas.microsoft.com/office/powerpoint/2010/main" val="38192355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410</TotalTime>
  <Words>2281</Words>
  <Application>Microsoft Office PowerPoint</Application>
  <PresentationFormat>Widescreen</PresentationFormat>
  <Paragraphs>360</Paragraphs>
  <Slides>55</Slides>
  <Notes>0</Notes>
  <HiddenSlides>0</HiddenSlides>
  <MMClips>2</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55</vt:i4>
      </vt:variant>
    </vt:vector>
  </HeadingPairs>
  <TitlesOfParts>
    <vt:vector size="60" baseType="lpstr">
      <vt:lpstr>Arial</vt:lpstr>
      <vt:lpstr>Calibri</vt:lpstr>
      <vt:lpstr>Calibri Light</vt:lpstr>
      <vt:lpstr>Office Theme</vt:lpstr>
      <vt:lpstr>Image</vt:lpstr>
      <vt:lpstr>AI for Games</vt:lpstr>
      <vt:lpstr>Today’s Lecture</vt:lpstr>
      <vt:lpstr>Introduction</vt:lpstr>
      <vt:lpstr>What is AI for Games?</vt:lpstr>
      <vt:lpstr>What is AI?</vt:lpstr>
      <vt:lpstr>What is Game AI?</vt:lpstr>
      <vt:lpstr>What does AI stand for?</vt:lpstr>
      <vt:lpstr>AI in Games</vt:lpstr>
      <vt:lpstr>Why study Game AI?</vt:lpstr>
      <vt:lpstr>Beyond Games</vt:lpstr>
      <vt:lpstr>PowerPoint Presentation</vt:lpstr>
      <vt:lpstr>Procedural Animation (C/C++)</vt:lpstr>
      <vt:lpstr>Procedural Animation</vt:lpstr>
      <vt:lpstr>Ocean Rift (VR Safari Park)</vt:lpstr>
      <vt:lpstr>Ocean Rift (VR Safari Park)</vt:lpstr>
      <vt:lpstr>Crashland (VR Shooter)</vt:lpstr>
      <vt:lpstr>Lectures and Labs</vt:lpstr>
      <vt:lpstr>Lectures</vt:lpstr>
      <vt:lpstr>Lectures</vt:lpstr>
      <vt:lpstr>Labs</vt:lpstr>
      <vt:lpstr>Contacts</vt:lpstr>
      <vt:lpstr>Assignment</vt:lpstr>
      <vt:lpstr>Assignment</vt:lpstr>
      <vt:lpstr>ICP2025 Assignment</vt:lpstr>
      <vt:lpstr>ICP3025 Assignment</vt:lpstr>
      <vt:lpstr>ICE4732 Assignment</vt:lpstr>
      <vt:lpstr>Mark Breakdown</vt:lpstr>
      <vt:lpstr>Game Engines</vt:lpstr>
      <vt:lpstr>Game Engines</vt:lpstr>
      <vt:lpstr>Game Engines</vt:lpstr>
      <vt:lpstr>Unity</vt:lpstr>
      <vt:lpstr>NetLogo</vt:lpstr>
      <vt:lpstr>Other (Unsupported) Options</vt:lpstr>
      <vt:lpstr>Java</vt:lpstr>
      <vt:lpstr>Javascript + HTML5</vt:lpstr>
      <vt:lpstr>Other Engines</vt:lpstr>
      <vt:lpstr>Your Game </vt:lpstr>
      <vt:lpstr>Your Game</vt:lpstr>
      <vt:lpstr>A look at the marking scheme…</vt:lpstr>
      <vt:lpstr>Example Game Ideas</vt:lpstr>
      <vt:lpstr>Labs</vt:lpstr>
      <vt:lpstr>Mid-semester marking</vt:lpstr>
      <vt:lpstr>Your Report </vt:lpstr>
      <vt:lpstr>Your Report</vt:lpstr>
      <vt:lpstr>Your Report</vt:lpstr>
      <vt:lpstr>Assignment Tips</vt:lpstr>
      <vt:lpstr>Assignment Tips</vt:lpstr>
      <vt:lpstr>Assignment Tips</vt:lpstr>
      <vt:lpstr>Recommended Reading</vt:lpstr>
      <vt:lpstr>Background Reading</vt:lpstr>
      <vt:lpstr>Web Content</vt:lpstr>
      <vt:lpstr>Conclusion</vt:lpstr>
      <vt:lpstr>Assignment + Report</vt:lpstr>
      <vt:lpstr>Lab Week 1</vt:lpstr>
      <vt:lpstr>Lab Week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for Games</dc:title>
  <dc:creator>Llyr</dc:creator>
  <cp:lastModifiedBy>Llyr Ap Cenydd</cp:lastModifiedBy>
  <cp:revision>75</cp:revision>
  <dcterms:created xsi:type="dcterms:W3CDTF">2016-07-28T12:52:33Z</dcterms:created>
  <dcterms:modified xsi:type="dcterms:W3CDTF">2019-09-22T12:04:58Z</dcterms:modified>
</cp:coreProperties>
</file>

<file path=docProps/thumbnail.jpeg>
</file>